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48" r:id="rId2"/>
    <p:sldId id="349" r:id="rId3"/>
    <p:sldId id="425" r:id="rId4"/>
    <p:sldId id="410" r:id="rId5"/>
    <p:sldId id="409" r:id="rId6"/>
    <p:sldId id="411" r:id="rId7"/>
    <p:sldId id="363" r:id="rId8"/>
    <p:sldId id="412" r:id="rId9"/>
    <p:sldId id="402" r:id="rId10"/>
    <p:sldId id="401" r:id="rId11"/>
    <p:sldId id="400" r:id="rId12"/>
    <p:sldId id="399" r:id="rId13"/>
    <p:sldId id="398" r:id="rId14"/>
    <p:sldId id="397" r:id="rId15"/>
    <p:sldId id="403" r:id="rId16"/>
    <p:sldId id="443" r:id="rId17"/>
    <p:sldId id="404" r:id="rId18"/>
    <p:sldId id="426" r:id="rId19"/>
    <p:sldId id="431" r:id="rId20"/>
    <p:sldId id="432" r:id="rId21"/>
    <p:sldId id="414" r:id="rId22"/>
    <p:sldId id="415" r:id="rId23"/>
    <p:sldId id="428" r:id="rId24"/>
    <p:sldId id="445" r:id="rId25"/>
    <p:sldId id="424" r:id="rId26"/>
    <p:sldId id="418" r:id="rId27"/>
    <p:sldId id="434" r:id="rId28"/>
    <p:sldId id="427" r:id="rId29"/>
    <p:sldId id="422" r:id="rId30"/>
    <p:sldId id="444" r:id="rId31"/>
    <p:sldId id="423" r:id="rId32"/>
    <p:sldId id="438" r:id="rId33"/>
    <p:sldId id="442" r:id="rId34"/>
    <p:sldId id="441" r:id="rId35"/>
    <p:sldId id="446" r:id="rId36"/>
    <p:sldId id="36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287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4"/>
    <a:srgbClr val="404040"/>
    <a:srgbClr val="FFF1E1"/>
    <a:srgbClr val="FFF9F3"/>
    <a:srgbClr val="EE8000"/>
    <a:srgbClr val="ED8000"/>
    <a:srgbClr val="ABB400"/>
    <a:srgbClr val="B0B1B3"/>
    <a:srgbClr val="626469"/>
    <a:srgbClr val="88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8676" autoAdjust="0"/>
  </p:normalViewPr>
  <p:slideViewPr>
    <p:cSldViewPr snapToGrid="0" showGuides="1">
      <p:cViewPr>
        <p:scale>
          <a:sx n="92" d="100"/>
          <a:sy n="92" d="100"/>
        </p:scale>
        <p:origin x="-1430" y="274"/>
      </p:cViewPr>
      <p:guideLst>
        <p:guide orient="horz" pos="2161"/>
        <p:guide pos="2879"/>
      </p:guideLst>
    </p:cSldViewPr>
  </p:slideViewPr>
  <p:outlineViewPr>
    <p:cViewPr>
      <p:scale>
        <a:sx n="100" d="100"/>
        <a:sy n="100" d="100"/>
      </p:scale>
      <p:origin x="0" y="24948"/>
    </p:cViewPr>
  </p:outlin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A0AC28-FFB2-4D4C-BE03-53ACE32C2AA6}" type="datetimeFigureOut">
              <a:rPr lang="en-US" smtClean="0"/>
              <a:t>6/21/2015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02F85F-E92D-4AB1-A993-5BF619DC8EA8}" type="slidenum">
              <a:rPr lang="en-US" smtClean="0"/>
              <a:t>‹#›</a:t>
            </a:fld>
            <a:endParaRPr lang="en-US"/>
          </a:p>
        </p:txBody>
      </p:sp>
    </p:spTree>
    <p:extLst>
      <p:ext uri="{BB962C8B-B14F-4D97-AF65-F5344CB8AC3E}">
        <p14:creationId xmlns:p14="http://schemas.microsoft.com/office/powerpoint/2010/main" val="135294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A1E3-577B-4491-B617-9908AB49E41D}" type="datetimeFigureOut">
              <a:rPr lang="en-GB" smtClean="0"/>
              <a:pPr/>
              <a:t>21/06/2015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66E9A-5678-4100-AC94-08F508DFE4FA}" type="slidenum">
              <a:rPr lang="en-GB" smtClean="0"/>
              <a:pPr/>
              <a:t>‹#›</a:t>
            </a:fld>
            <a:endParaRPr lang="en-GB"/>
          </a:p>
        </p:txBody>
      </p:sp>
    </p:spTree>
    <p:extLst>
      <p:ext uri="{BB962C8B-B14F-4D97-AF65-F5344CB8AC3E}">
        <p14:creationId xmlns:p14="http://schemas.microsoft.com/office/powerpoint/2010/main" val="93821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1</a:t>
            </a:fld>
            <a:endParaRPr lang="en-GB"/>
          </a:p>
        </p:txBody>
      </p:sp>
    </p:spTree>
    <p:extLst>
      <p:ext uri="{BB962C8B-B14F-4D97-AF65-F5344CB8AC3E}">
        <p14:creationId xmlns:p14="http://schemas.microsoft.com/office/powerpoint/2010/main" val="188119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36</a:t>
            </a:fld>
            <a:endParaRPr lang="en-GB"/>
          </a:p>
        </p:txBody>
      </p:sp>
    </p:spTree>
    <p:extLst>
      <p:ext uri="{BB962C8B-B14F-4D97-AF65-F5344CB8AC3E}">
        <p14:creationId xmlns:p14="http://schemas.microsoft.com/office/powerpoint/2010/main" val="306060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2</a:t>
            </a:fld>
            <a:endParaRPr lang="en-GB"/>
          </a:p>
        </p:txBody>
      </p:sp>
    </p:spTree>
    <p:extLst>
      <p:ext uri="{BB962C8B-B14F-4D97-AF65-F5344CB8AC3E}">
        <p14:creationId xmlns:p14="http://schemas.microsoft.com/office/powerpoint/2010/main" val="113892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3</a:t>
            </a:fld>
            <a:endParaRPr lang="en-GB"/>
          </a:p>
        </p:txBody>
      </p:sp>
    </p:spTree>
    <p:extLst>
      <p:ext uri="{BB962C8B-B14F-4D97-AF65-F5344CB8AC3E}">
        <p14:creationId xmlns:p14="http://schemas.microsoft.com/office/powerpoint/2010/main" val="28547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4</a:t>
            </a:fld>
            <a:endParaRPr lang="en-GB"/>
          </a:p>
        </p:txBody>
      </p:sp>
    </p:spTree>
    <p:extLst>
      <p:ext uri="{BB962C8B-B14F-4D97-AF65-F5344CB8AC3E}">
        <p14:creationId xmlns:p14="http://schemas.microsoft.com/office/powerpoint/2010/main" val="113892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5</a:t>
            </a:fld>
            <a:endParaRPr lang="en-GB"/>
          </a:p>
        </p:txBody>
      </p:sp>
    </p:spTree>
    <p:extLst>
      <p:ext uri="{BB962C8B-B14F-4D97-AF65-F5344CB8AC3E}">
        <p14:creationId xmlns:p14="http://schemas.microsoft.com/office/powerpoint/2010/main" val="113892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6</a:t>
            </a:fld>
            <a:endParaRPr lang="en-GB"/>
          </a:p>
        </p:txBody>
      </p:sp>
    </p:spTree>
    <p:extLst>
      <p:ext uri="{BB962C8B-B14F-4D97-AF65-F5344CB8AC3E}">
        <p14:creationId xmlns:p14="http://schemas.microsoft.com/office/powerpoint/2010/main" val="113892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7</a:t>
            </a:fld>
            <a:endParaRPr lang="en-GB"/>
          </a:p>
        </p:txBody>
      </p:sp>
    </p:spTree>
    <p:extLst>
      <p:ext uri="{BB962C8B-B14F-4D97-AF65-F5344CB8AC3E}">
        <p14:creationId xmlns:p14="http://schemas.microsoft.com/office/powerpoint/2010/main" val="28547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8</a:t>
            </a:fld>
            <a:endParaRPr lang="en-GB"/>
          </a:p>
        </p:txBody>
      </p:sp>
    </p:spTree>
    <p:extLst>
      <p:ext uri="{BB962C8B-B14F-4D97-AF65-F5344CB8AC3E}">
        <p14:creationId xmlns:p14="http://schemas.microsoft.com/office/powerpoint/2010/main" val="113892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66E9A-5678-4100-AC94-08F508DFE4FA}" type="slidenum">
              <a:rPr lang="en-GB" smtClean="0"/>
              <a:pPr/>
              <a:t>25</a:t>
            </a:fld>
            <a:endParaRPr lang="en-GB"/>
          </a:p>
        </p:txBody>
      </p:sp>
    </p:spTree>
    <p:extLst>
      <p:ext uri="{BB962C8B-B14F-4D97-AF65-F5344CB8AC3E}">
        <p14:creationId xmlns:p14="http://schemas.microsoft.com/office/powerpoint/2010/main" val="28547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5"/>
            <a:ext cx="8229600" cy="8229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27150"/>
            <a:ext cx="8229600" cy="4802188"/>
          </a:xfrm>
        </p:spPr>
        <p:txBody>
          <a:bodyPr/>
          <a:lstStyle>
            <a:lvl1pPr marL="230188" indent="-230188">
              <a:buSzPct val="85000"/>
              <a:defRPr/>
            </a:lvl1pPr>
            <a:lvl2pPr>
              <a:buSzPct val="85000"/>
              <a:defRPr/>
            </a:lvl2pPr>
            <a:lvl3pPr>
              <a:buSzPct val="85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cxnSp>
        <p:nvCxnSpPr>
          <p:cNvPr id="5" name="Straight Connector 4"/>
          <p:cNvCxnSpPr/>
          <p:nvPr userDrawn="1"/>
        </p:nvCxnSpPr>
        <p:spPr>
          <a:xfrm>
            <a:off x="523875" y="1055909"/>
            <a:ext cx="8056563"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All White">
    <p:bg bwMode="gray">
      <p:bgPr>
        <a:solidFill>
          <a:schemeClr val="bg1"/>
        </a:solidFill>
        <a:effectLst/>
      </p:bgPr>
    </p:bg>
    <p:spTree>
      <p:nvGrpSpPr>
        <p:cNvPr id="1" name=""/>
        <p:cNvGrpSpPr/>
        <p:nvPr/>
      </p:nvGrpSpPr>
      <p:grpSpPr>
        <a:xfrm>
          <a:off x="0" y="0"/>
          <a:ext cx="0" cy="0"/>
          <a:chOff x="0" y="0"/>
          <a:chExt cx="0" cy="0"/>
        </a:xfrm>
      </p:grpSpPr>
      <p:sp>
        <p:nvSpPr>
          <p:cNvPr id="3" name="Slide Number Placeholder 4"/>
          <p:cNvSpPr txBox="1">
            <a:spLocks/>
          </p:cNvSpPr>
          <p:nvPr userDrawn="1"/>
        </p:nvSpPr>
        <p:spPr bwMode="white">
          <a:xfrm>
            <a:off x="246887" y="6503137"/>
            <a:ext cx="539921"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mtClean="0">
                <a:solidFill>
                  <a:srgbClr val="808084"/>
                </a:solidFill>
              </a:rPr>
              <a:pPr/>
              <a:t>‹#›</a:t>
            </a:fld>
            <a:endParaRPr lang="en-US" dirty="0">
              <a:solidFill>
                <a:srgbClr val="808084"/>
              </a:solidFill>
            </a:endParaRPr>
          </a:p>
        </p:txBody>
      </p:sp>
    </p:spTree>
    <p:extLst>
      <p:ext uri="{BB962C8B-B14F-4D97-AF65-F5344CB8AC3E}">
        <p14:creationId xmlns:p14="http://schemas.microsoft.com/office/powerpoint/2010/main" val="276415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709928"/>
            <a:ext cx="4983480" cy="1078992"/>
          </a:xfrm>
          <a:noFill/>
        </p:spPr>
        <p:txBody>
          <a:bodyPr wrap="square" rtlCol="0" anchor="t" anchorCtr="0">
            <a:spAutoFit/>
          </a:bodyPr>
          <a:lstStyle>
            <a:lvl1pPr>
              <a:defRPr lang="en-US" sz="3200" dirty="0">
                <a:solidFill>
                  <a:schemeClr val="bg1"/>
                </a:solidFill>
              </a:defRPr>
            </a:lvl1pPr>
          </a:lstStyle>
          <a:p>
            <a:pPr marL="0" lvl="0" defTabSz="914400"/>
            <a:r>
              <a:rPr lang="ga-IE" dirty="0" smtClean="0"/>
              <a:t>Click to edit master title style</a:t>
            </a:r>
            <a:endParaRPr lang="en-US" dirty="0"/>
          </a:p>
        </p:txBody>
      </p:sp>
      <p:sp>
        <p:nvSpPr>
          <p:cNvPr id="3" name="Subtitle 2"/>
          <p:cNvSpPr>
            <a:spLocks noGrp="1"/>
          </p:cNvSpPr>
          <p:nvPr>
            <p:ph type="subTitle" idx="1" hasCustomPrompt="1"/>
          </p:nvPr>
        </p:nvSpPr>
        <p:spPr>
          <a:xfrm>
            <a:off x="457200" y="3695448"/>
            <a:ext cx="3328416" cy="838160"/>
          </a:xfrm>
        </p:spPr>
        <p:txBody>
          <a:bodyPr wrap="square" lIns="91440" tIns="45720">
            <a:noAutofit/>
          </a:bodyPr>
          <a:lstStyle>
            <a:lvl1pPr marL="0" indent="0" algn="l" defTabSz="914400" rtl="0" eaLnBrk="1" latinLnBrk="0" hangingPunct="1">
              <a:buNone/>
              <a:tabLst>
                <a:tab pos="2514600" algn="l"/>
              </a:tabLst>
              <a:defRPr lang="en-US" sz="2400" b="1" kern="1200" dirty="0">
                <a:solidFill>
                  <a:schemeClr val="bg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7" name="Text Placeholder 6"/>
          <p:cNvSpPr>
            <a:spLocks noGrp="1"/>
          </p:cNvSpPr>
          <p:nvPr>
            <p:ph type="body" sz="quarter" idx="10"/>
          </p:nvPr>
        </p:nvSpPr>
        <p:spPr>
          <a:xfrm>
            <a:off x="457200" y="4652115"/>
            <a:ext cx="3322835" cy="582613"/>
          </a:xfrm>
        </p:spPr>
        <p:txBody>
          <a:bodyPr/>
          <a:lstStyle>
            <a:lvl1pPr marL="0" indent="0" algn="l" defTabSz="914400" rtl="0" eaLnBrk="1" latinLnBrk="0" hangingPunct="1">
              <a:spcBef>
                <a:spcPct val="20000"/>
              </a:spcBef>
              <a:buClr>
                <a:schemeClr val="accent2"/>
              </a:buClr>
              <a:buSzPct val="85000"/>
              <a:buFont typeface="Arial" pitchFamily="34" charset="0"/>
              <a:buNone/>
              <a:tabLst>
                <a:tab pos="2514600" algn="l"/>
              </a:tabLst>
              <a:defRPr lang="en-US" sz="1800" b="1" kern="120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12314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Alternative - No Masthea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709928"/>
            <a:ext cx="6400800" cy="1078992"/>
          </a:xfrm>
          <a:noFill/>
        </p:spPr>
        <p:txBody>
          <a:bodyPr wrap="square" rtlCol="0" anchor="t" anchorCtr="0">
            <a:spAutoFit/>
          </a:bodyPr>
          <a:lstStyle>
            <a:lvl1pPr>
              <a:defRPr lang="en-US" sz="3200" dirty="0">
                <a:solidFill>
                  <a:schemeClr val="bg1"/>
                </a:solidFill>
              </a:defRPr>
            </a:lvl1pPr>
          </a:lstStyle>
          <a:p>
            <a:pPr marL="0" lvl="0" defTabSz="914400"/>
            <a:r>
              <a:rPr lang="ga-IE" dirty="0" smtClean="0"/>
              <a:t>Click to edit master title style</a:t>
            </a:r>
            <a:endParaRPr lang="en-US" dirty="0"/>
          </a:p>
        </p:txBody>
      </p:sp>
      <p:sp>
        <p:nvSpPr>
          <p:cNvPr id="3" name="Subtitle 2"/>
          <p:cNvSpPr>
            <a:spLocks noGrp="1"/>
          </p:cNvSpPr>
          <p:nvPr>
            <p:ph type="subTitle" idx="1" hasCustomPrompt="1"/>
          </p:nvPr>
        </p:nvSpPr>
        <p:spPr>
          <a:xfrm>
            <a:off x="457200" y="3695448"/>
            <a:ext cx="6400800" cy="838160"/>
          </a:xfrm>
        </p:spPr>
        <p:txBody>
          <a:bodyPr wrap="square" lIns="91440" tIns="45720">
            <a:noAutofit/>
          </a:bodyPr>
          <a:lstStyle>
            <a:lvl1pPr marL="0" indent="0" algn="l" defTabSz="914400" rtl="0" eaLnBrk="1" latinLnBrk="0" hangingPunct="1">
              <a:buNone/>
              <a:tabLst>
                <a:tab pos="2514600" algn="l"/>
              </a:tabLst>
              <a:defRPr lang="en-US" sz="2400" b="1" kern="1200" dirty="0">
                <a:solidFill>
                  <a:schemeClr val="bg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7" name="Text Placeholder 6"/>
          <p:cNvSpPr>
            <a:spLocks noGrp="1"/>
          </p:cNvSpPr>
          <p:nvPr>
            <p:ph type="body" sz="quarter" idx="10"/>
          </p:nvPr>
        </p:nvSpPr>
        <p:spPr>
          <a:xfrm>
            <a:off x="457200" y="4652115"/>
            <a:ext cx="6400800" cy="582613"/>
          </a:xfrm>
        </p:spPr>
        <p:txBody>
          <a:bodyPr/>
          <a:lstStyle>
            <a:lvl1pPr marL="0" indent="0" algn="l" defTabSz="914400" rtl="0" eaLnBrk="1" latinLnBrk="0" hangingPunct="1">
              <a:spcBef>
                <a:spcPct val="20000"/>
              </a:spcBef>
              <a:buClr>
                <a:schemeClr val="accent2"/>
              </a:buClr>
              <a:buSzPct val="85000"/>
              <a:buFont typeface="Arial" pitchFamily="34" charset="0"/>
              <a:buNone/>
              <a:tabLst>
                <a:tab pos="2514600" algn="l"/>
              </a:tabLst>
              <a:defRPr lang="en-US" sz="1800" b="1" kern="120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518931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r Thank Yo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bwMode="white">
          <a:xfrm>
            <a:off x="457200" y="1709928"/>
            <a:ext cx="4983480" cy="1078992"/>
          </a:xfrm>
          <a:noFill/>
        </p:spPr>
        <p:txBody>
          <a:bodyPr wrap="square" rtlCol="0" anchor="t" anchorCtr="0">
            <a:spAutoFit/>
          </a:bodyPr>
          <a:lstStyle>
            <a:lvl1pPr>
              <a:defRPr lang="en-US" sz="3200" dirty="0">
                <a:solidFill>
                  <a:schemeClr val="bg1"/>
                </a:solidFill>
              </a:defRPr>
            </a:lvl1pPr>
          </a:lstStyle>
          <a:p>
            <a:pPr marL="0" lvl="0" defTabSz="914400"/>
            <a:r>
              <a:rPr lang="ga-IE" dirty="0" smtClean="0"/>
              <a:t>Click to edit master title style</a:t>
            </a:r>
            <a:endParaRPr lang="en-US" dirty="0"/>
          </a:p>
        </p:txBody>
      </p:sp>
      <p:sp>
        <p:nvSpPr>
          <p:cNvPr id="15" name="Subtitle 2"/>
          <p:cNvSpPr>
            <a:spLocks noGrp="1"/>
          </p:cNvSpPr>
          <p:nvPr>
            <p:ph type="subTitle" idx="1" hasCustomPrompt="1"/>
          </p:nvPr>
        </p:nvSpPr>
        <p:spPr bwMode="white">
          <a:xfrm>
            <a:off x="457200" y="3163824"/>
            <a:ext cx="4140645" cy="1481328"/>
          </a:xfrm>
        </p:spPr>
        <p:txBody>
          <a:bodyPr wrap="square" lIns="91440" tIns="45720">
            <a:noAutofit/>
          </a:bodyPr>
          <a:lstStyle>
            <a:lvl1pPr marL="0" indent="0" algn="l" defTabSz="914400" rtl="0" eaLnBrk="1" latinLnBrk="0" hangingPunct="1">
              <a:buNone/>
              <a:tabLst>
                <a:tab pos="2514600" algn="l"/>
              </a:tabLst>
              <a:defRPr lang="en-US" sz="2400" b="1" kern="1200" dirty="0">
                <a:solidFill>
                  <a:schemeClr val="bg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extLst>
      <p:ext uri="{BB962C8B-B14F-4D97-AF65-F5344CB8AC3E}">
        <p14:creationId xmlns:p14="http://schemas.microsoft.com/office/powerpoint/2010/main" val="1493541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Orang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5"/>
            <a:ext cx="8229600" cy="8229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27150"/>
            <a:ext cx="8229600" cy="4802188"/>
          </a:xfrm>
        </p:spPr>
        <p:txBody>
          <a:bodyPr/>
          <a:lstStyle>
            <a:lvl1pPr marL="230188" indent="-230188">
              <a:buSzPct val="85000"/>
              <a:defRPr/>
            </a:lvl1pPr>
            <a:lvl2pPr>
              <a:buSzPct val="85000"/>
              <a:defRPr/>
            </a:lvl2pPr>
            <a:lvl3pPr>
              <a:buSzPct val="85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cxnSp>
        <p:nvCxnSpPr>
          <p:cNvPr id="6" name="Straight Connector 5"/>
          <p:cNvCxnSpPr/>
          <p:nvPr userDrawn="1"/>
        </p:nvCxnSpPr>
        <p:spPr>
          <a:xfrm>
            <a:off x="523875" y="1055909"/>
            <a:ext cx="8056563"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55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Colum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5"/>
            <a:ext cx="8229600" cy="8229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27150"/>
            <a:ext cx="4094956" cy="4802188"/>
          </a:xfrm>
        </p:spPr>
        <p:txBody>
          <a:bodyPr/>
          <a:lstStyle>
            <a:lvl1pPr marL="230188" indent="-230188">
              <a:buSzPct val="85000"/>
              <a:defRPr/>
            </a:lvl1pPr>
            <a:lvl2pPr>
              <a:buSzPct val="85000"/>
              <a:defRPr/>
            </a:lvl2pPr>
            <a:lvl3pPr>
              <a:buSzPct val="85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cxnSp>
        <p:nvCxnSpPr>
          <p:cNvPr id="6" name="Straight Connector 5"/>
          <p:cNvCxnSpPr/>
          <p:nvPr userDrawn="1"/>
        </p:nvCxnSpPr>
        <p:spPr>
          <a:xfrm>
            <a:off x="523875" y="1055909"/>
            <a:ext cx="8056563"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2"/>
          </p:nvPr>
        </p:nvSpPr>
        <p:spPr>
          <a:xfrm>
            <a:off x="4570413" y="1327150"/>
            <a:ext cx="4116387" cy="4802188"/>
          </a:xfrm>
        </p:spPr>
        <p:txBody>
          <a:bodyPr/>
          <a:lstStyle>
            <a:lvl1pPr marL="230188" indent="-230188">
              <a:buSzPct val="85000"/>
              <a:defRPr/>
            </a:lvl1pPr>
            <a:lvl2pPr>
              <a:buSzPct val="85000"/>
              <a:defRPr/>
            </a:lvl2pPr>
            <a:lvl3pPr>
              <a:buSzPct val="85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47463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5"/>
            <a:ext cx="8229600" cy="822960"/>
          </a:xfrm>
        </p:spPr>
        <p:txBody>
          <a:bodyPr/>
          <a:lstStyle/>
          <a:p>
            <a:r>
              <a:rPr lang="en-US" smtClean="0"/>
              <a:t>Click to edit Master title style</a:t>
            </a:r>
            <a:endParaRPr lang="en-US" dirty="0"/>
          </a:p>
        </p:txBody>
      </p:sp>
      <p:cxnSp>
        <p:nvCxnSpPr>
          <p:cNvPr id="5" name="Straight Connector 4"/>
          <p:cNvCxnSpPr/>
          <p:nvPr userDrawn="1"/>
        </p:nvCxnSpPr>
        <p:spPr>
          <a:xfrm>
            <a:off x="523875" y="1055909"/>
            <a:ext cx="8056563"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59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Orang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5"/>
            <a:ext cx="8229600" cy="822960"/>
          </a:xfrm>
        </p:spPr>
        <p:txBody>
          <a:bodyPr/>
          <a:lstStyle/>
          <a:p>
            <a:r>
              <a:rPr lang="en-US" smtClean="0"/>
              <a:t>Click to edit Master title style</a:t>
            </a:r>
            <a:endParaRPr lang="en-US" dirty="0"/>
          </a:p>
        </p:txBody>
      </p:sp>
      <p:cxnSp>
        <p:nvCxnSpPr>
          <p:cNvPr id="5" name="Straight Connector 4"/>
          <p:cNvCxnSpPr/>
          <p:nvPr userDrawn="1"/>
        </p:nvCxnSpPr>
        <p:spPr>
          <a:xfrm>
            <a:off x="523875" y="1055909"/>
            <a:ext cx="8056563"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Utility Gree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75"/>
            <a:ext cx="8229600" cy="82296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27150"/>
            <a:ext cx="5099538" cy="4802188"/>
          </a:xfrm>
        </p:spPr>
        <p:txBody>
          <a:bodyPr/>
          <a:lstStyle>
            <a:lvl1pPr marL="230188" indent="-230188">
              <a:buSzPct val="85000"/>
              <a:defRPr/>
            </a:lvl1pPr>
            <a:lvl2pPr>
              <a:buSzPct val="85000"/>
              <a:defRPr/>
            </a:lvl2pPr>
            <a:lvl3pPr>
              <a:buSzPct val="85000"/>
              <a:defRPr/>
            </a:lvl3pPr>
            <a:lvl4pPr>
              <a:buSzPct val="85000"/>
              <a:defRPr/>
            </a:lvl4pPr>
            <a:lvl5pPr>
              <a:buSzPct val="85000"/>
              <a:defRPr/>
            </a:lvl5pPr>
          </a:lstStyle>
          <a:p>
            <a:pPr lvl="0"/>
            <a:r>
              <a:rPr lang="en-US" smtClean="0"/>
              <a:t>Click to edit Master text styles</a:t>
            </a:r>
          </a:p>
          <a:p>
            <a:pPr lvl="1"/>
            <a:r>
              <a:rPr lang="en-US" smtClean="0"/>
              <a:t>Second level</a:t>
            </a:r>
          </a:p>
          <a:p>
            <a:pPr lvl="2"/>
            <a:r>
              <a:rPr lang="en-US" smtClean="0"/>
              <a:t>Third level</a:t>
            </a:r>
          </a:p>
        </p:txBody>
      </p:sp>
      <p:cxnSp>
        <p:nvCxnSpPr>
          <p:cNvPr id="5" name="Straight Connector 4"/>
          <p:cNvCxnSpPr/>
          <p:nvPr userDrawn="1"/>
        </p:nvCxnSpPr>
        <p:spPr>
          <a:xfrm>
            <a:off x="523875" y="1055909"/>
            <a:ext cx="8056563"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119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ivider Gree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37744"/>
            <a:ext cx="4846320" cy="82296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bwMode="white">
          <a:xfrm>
            <a:off x="457200" y="1327149"/>
            <a:ext cx="4846320" cy="4848225"/>
          </a:xfrm>
        </p:spPr>
        <p:txBody>
          <a:bodyPr/>
          <a:lstStyle>
            <a:lvl1pPr marL="230188" indent="-230188">
              <a:buClr>
                <a:schemeClr val="bg1"/>
              </a:buClr>
              <a:buSzPct val="85000"/>
              <a:defRPr>
                <a:solidFill>
                  <a:schemeClr val="bg1"/>
                </a:solidFill>
              </a:defRPr>
            </a:lvl1pPr>
            <a:lvl2pPr>
              <a:buClr>
                <a:schemeClr val="bg1"/>
              </a:buClr>
              <a:buSzPct val="85000"/>
              <a:defRPr>
                <a:solidFill>
                  <a:schemeClr val="bg1"/>
                </a:solidFill>
              </a:defRPr>
            </a:lvl2pPr>
            <a:lvl3pPr>
              <a:buClr>
                <a:schemeClr val="bg1"/>
              </a:buClr>
              <a:buSzPct val="85000"/>
              <a:defRPr>
                <a:solidFill>
                  <a:schemeClr val="bg1"/>
                </a:solidFill>
              </a:defRPr>
            </a:lvl3pPr>
            <a:lvl4pPr>
              <a:buClr>
                <a:schemeClr val="bg1"/>
              </a:buClr>
              <a:buSzPct val="85000"/>
              <a:defRPr>
                <a:solidFill>
                  <a:schemeClr val="bg1"/>
                </a:solidFill>
              </a:defRPr>
            </a:lvl4pPr>
            <a:lvl5pPr>
              <a:buClr>
                <a:schemeClr val="bg1"/>
              </a:buClr>
              <a:buSzPct val="85000"/>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6019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8229600" cy="822960"/>
          </a:xfrm>
        </p:spPr>
        <p:txBody>
          <a:bodyPr/>
          <a:lstStyle/>
          <a:p>
            <a:r>
              <a:rPr lang="en-US" smtClean="0"/>
              <a:t>Click to edit Master title style</a:t>
            </a:r>
            <a:endParaRPr lang="en-US" dirty="0"/>
          </a:p>
        </p:txBody>
      </p:sp>
      <p:sp>
        <p:nvSpPr>
          <p:cNvPr id="4" name="Table Placeholder 3"/>
          <p:cNvSpPr>
            <a:spLocks noGrp="1"/>
          </p:cNvSpPr>
          <p:nvPr>
            <p:ph type="tbl" sz="quarter" idx="10"/>
          </p:nvPr>
        </p:nvSpPr>
        <p:spPr>
          <a:xfrm>
            <a:off x="457200" y="1327150"/>
            <a:ext cx="8220456" cy="1917488"/>
          </a:xfrm>
        </p:spPr>
        <p:txBody>
          <a:bodyPr rtlCol="0">
            <a:noAutofit/>
          </a:bodyPr>
          <a:lstStyle>
            <a:lvl1pPr marL="0" indent="0">
              <a:buNone/>
              <a:defRPr/>
            </a:lvl1pPr>
          </a:lstStyle>
          <a:p>
            <a:pPr lvl="0"/>
            <a:r>
              <a:rPr lang="en-US" noProof="0" smtClean="0"/>
              <a:t>Click icon to add table</a:t>
            </a:r>
            <a:endParaRPr lang="en-US" noProof="0" dirty="0"/>
          </a:p>
        </p:txBody>
      </p:sp>
      <p:cxnSp>
        <p:nvCxnSpPr>
          <p:cNvPr id="5" name="Straight Connector 4"/>
          <p:cNvCxnSpPr/>
          <p:nvPr userDrawn="1"/>
        </p:nvCxnSpPr>
        <p:spPr>
          <a:xfrm>
            <a:off x="523875" y="1055909"/>
            <a:ext cx="8056563"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66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4"/>
          <p:cNvSpPr txBox="1">
            <a:spLocks/>
          </p:cNvSpPr>
          <p:nvPr userDrawn="1"/>
        </p:nvSpPr>
        <p:spPr bwMode="white">
          <a:xfrm>
            <a:off x="246887" y="6503137"/>
            <a:ext cx="539921"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mtClean="0">
                <a:solidFill>
                  <a:srgbClr val="808084"/>
                </a:solidFill>
              </a:rPr>
              <a:pPr/>
              <a:t>‹#›</a:t>
            </a:fld>
            <a:endParaRPr lang="en-US" dirty="0">
              <a:solidFill>
                <a:srgbClr val="808084"/>
              </a:solidFill>
            </a:endParaRPr>
          </a:p>
        </p:txBody>
      </p:sp>
    </p:spTree>
    <p:extLst>
      <p:ext uri="{BB962C8B-B14F-4D97-AF65-F5344CB8AC3E}">
        <p14:creationId xmlns:p14="http://schemas.microsoft.com/office/powerpoint/2010/main" val="229909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3075"/>
            <a:ext cx="8229600" cy="82296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27150"/>
            <a:ext cx="8229600" cy="480218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4"/>
          <p:cNvSpPr txBox="1">
            <a:spLocks/>
          </p:cNvSpPr>
          <p:nvPr/>
        </p:nvSpPr>
        <p:spPr bwMode="white">
          <a:xfrm>
            <a:off x="246887" y="6503137"/>
            <a:ext cx="539921" cy="276999"/>
          </a:xfrm>
          <a:prstGeom prst="rect">
            <a:avLst/>
          </a:prstGeom>
          <a:noFill/>
        </p:spPr>
        <p:txBody>
          <a:bodyPr wrap="square"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705" r:id="rId3"/>
    <p:sldLayoutId id="2147483665" r:id="rId4"/>
    <p:sldLayoutId id="2147483654" r:id="rId5"/>
    <p:sldLayoutId id="2147483703" r:id="rId6"/>
    <p:sldLayoutId id="2147483680" r:id="rId7"/>
    <p:sldLayoutId id="2147483674" r:id="rId8"/>
    <p:sldLayoutId id="2147483696" r:id="rId9"/>
    <p:sldLayoutId id="2147483700" r:id="rId10"/>
    <p:sldLayoutId id="2147483704" r:id="rId11"/>
    <p:sldLayoutId id="2147483702" r:id="rId12"/>
    <p:sldLayoutId id="2147483659"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lang="en-US" sz="2800" b="1" kern="1200" dirty="0">
          <a:solidFill>
            <a:schemeClr val="tx2"/>
          </a:solidFill>
          <a:latin typeface="Arial" pitchFamily="34" charset="0"/>
          <a:ea typeface="+mn-ea"/>
          <a:cs typeface="Arial" pitchFamily="34" charset="0"/>
        </a:defRPr>
      </a:lvl1pPr>
    </p:titleStyle>
    <p:bodyStyle>
      <a:lvl1pPr marL="230188" indent="-230188" algn="l" defTabSz="457200" rtl="0" eaLnBrk="1" latinLnBrk="0" hangingPunct="1">
        <a:spcBef>
          <a:spcPts val="1200"/>
        </a:spcBef>
        <a:spcAft>
          <a:spcPts val="0"/>
        </a:spcAft>
        <a:buClr>
          <a:schemeClr val="accent2"/>
        </a:buClr>
        <a:buSzPct val="85000"/>
        <a:buFont typeface="Arial" pitchFamily="34" charset="0"/>
        <a:buChar char="●"/>
        <a:defRPr lang="ga-IE" sz="2400" b="0" kern="1200" dirty="0" smtClean="0">
          <a:solidFill>
            <a:schemeClr val="tx2"/>
          </a:solidFill>
          <a:latin typeface="Arial" pitchFamily="34" charset="0"/>
          <a:ea typeface="+mn-ea"/>
          <a:cs typeface="Arial" pitchFamily="34" charset="0"/>
        </a:defRPr>
      </a:lvl1pPr>
      <a:lvl2pPr marL="461963" indent="-231775" algn="l" defTabSz="457200" rtl="0" eaLnBrk="1" latinLnBrk="0" hangingPunct="1">
        <a:spcBef>
          <a:spcPts val="600"/>
        </a:spcBef>
        <a:spcAft>
          <a:spcPts val="0"/>
        </a:spcAft>
        <a:buClr>
          <a:schemeClr val="accent2"/>
        </a:buClr>
        <a:buSzPct val="85000"/>
        <a:buFont typeface="Arial" pitchFamily="34" charset="0"/>
        <a:buChar char="●"/>
        <a:defRPr lang="ga-IE" sz="2000" b="0" kern="1200" dirty="0" smtClean="0">
          <a:solidFill>
            <a:schemeClr val="tx2"/>
          </a:solidFill>
          <a:latin typeface="Arial" pitchFamily="34" charset="0"/>
          <a:ea typeface="+mn-ea"/>
          <a:cs typeface="Arial" pitchFamily="34" charset="0"/>
        </a:defRPr>
      </a:lvl2pPr>
      <a:lvl3pPr marL="684213" indent="-222250" algn="l" defTabSz="457200" rtl="0" eaLnBrk="1" latinLnBrk="0" hangingPunct="1">
        <a:spcBef>
          <a:spcPts val="600"/>
        </a:spcBef>
        <a:spcAft>
          <a:spcPts val="0"/>
        </a:spcAft>
        <a:buClr>
          <a:schemeClr val="accent2"/>
        </a:buClr>
        <a:buSzPct val="85000"/>
        <a:buFont typeface="Arial" pitchFamily="34" charset="0"/>
        <a:buChar char="●"/>
        <a:defRPr lang="ga-IE" sz="1800" b="0" kern="1200" dirty="0" smtClean="0">
          <a:solidFill>
            <a:schemeClr val="tx2"/>
          </a:solidFill>
          <a:latin typeface="Arial" pitchFamily="34" charset="0"/>
          <a:ea typeface="+mn-ea"/>
          <a:cs typeface="Arial" pitchFamily="34" charset="0"/>
        </a:defRPr>
      </a:lvl3pPr>
      <a:lvl4pPr marL="915988" indent="-231775" algn="l" defTabSz="457200" rtl="0" eaLnBrk="1" latinLnBrk="0" hangingPunct="1">
        <a:spcBef>
          <a:spcPct val="20000"/>
        </a:spcBef>
        <a:buClr>
          <a:schemeClr val="accent2"/>
        </a:buClr>
        <a:buSzPct val="85000"/>
        <a:buFont typeface="Arial" pitchFamily="34" charset="0"/>
        <a:buChar char="●"/>
        <a:defRPr lang="ga-IE" sz="1600" b="0" kern="1200" dirty="0" smtClean="0">
          <a:solidFill>
            <a:schemeClr val="tx2"/>
          </a:solidFill>
          <a:latin typeface="Arial" pitchFamily="34" charset="0"/>
          <a:ea typeface="+mn-ea"/>
          <a:cs typeface="Arial" pitchFamily="34" charset="0"/>
        </a:defRPr>
      </a:lvl4pPr>
      <a:lvl5pPr marL="1144588" indent="-230188" algn="l" defTabSz="457200" rtl="0" eaLnBrk="1" latinLnBrk="0" hangingPunct="1">
        <a:spcBef>
          <a:spcPct val="20000"/>
        </a:spcBef>
        <a:buClr>
          <a:schemeClr val="accent2"/>
        </a:buClr>
        <a:buSzPct val="85000"/>
        <a:buFont typeface="Arial" pitchFamily="34" charset="0"/>
        <a:buChar char="●"/>
        <a:defRPr lang="en-US" sz="1400" b="0" kern="1200" dirty="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wapmeetdave.com/Bible/USForeign.htm" TargetMode="External"/><Relationship Id="rId2" Type="http://schemas.openxmlformats.org/officeDocument/2006/relationships/hyperlink" Target="http://idiosyncraticwhisk.blogspot.com/2014/03/stockbond-asset-allocation-part-3-short.html" TargetMode="Externa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econdataus.com/investing/alloc.htm" TargetMode="External"/><Relationship Id="rId2" Type="http://schemas.openxmlformats.org/officeDocument/2006/relationships/hyperlink" Target="http://paulmerriman.com/" TargetMode="External"/><Relationship Id="rId1" Type="http://schemas.openxmlformats.org/officeDocument/2006/relationships/slideLayout" Target="../slideLayouts/slideLayout1.xml"/><Relationship Id="rId5" Type="http://schemas.openxmlformats.org/officeDocument/2006/relationships/hyperlink" Target="http://www.r-project.org/" TargetMode="External"/><Relationship Id="rId4" Type="http://schemas.openxmlformats.org/officeDocument/2006/relationships/hyperlink" Target="http://econdataus.com/investing/mstar_watch.ht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arborinvestmentplanner.com/investment-vehicles-individual-stocks-bonds-mutual-funds-or-etf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fidelity.com/learning-center/investment-products/etf/benefits-of-etf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fidelity.com/learning-center/investment-products/etf/drawbacks-of-etf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paulmerriman.com/the-ultimate-buy-hold-strategy-2014/" TargetMode="External"/><Relationship Id="rId3" Type="http://schemas.openxmlformats.org/officeDocument/2006/relationships/hyperlink" Target="http://www.aaii.com/asset-allocation?adv=yes" TargetMode="External"/><Relationship Id="rId7" Type="http://schemas.openxmlformats.org/officeDocument/2006/relationships/hyperlink" Target="http://www.vanguard.com/us/insights/saving-investing/model-portfolio-allocation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intelligent.schwab.com/public/intelligent/insights/whitepapers/asset-allocation.html" TargetMode="External"/><Relationship Id="rId5" Type="http://schemas.openxmlformats.org/officeDocument/2006/relationships/hyperlink" Target="https://www.fidelity.com/managed-accounts/portfolio-advisory-service/asset-allocation-benefits" TargetMode="External"/><Relationship Id="rId4" Type="http://schemas.openxmlformats.org/officeDocument/2006/relationships/hyperlink" Target="http://www.investopedia.com/articles/pf/05/061505.as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aulmerriman.com/the-ultimate-buy-hold-strategy-201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709928"/>
            <a:ext cx="4983480" cy="1077218"/>
          </a:xfrm>
        </p:spPr>
        <p:txBody>
          <a:bodyPr/>
          <a:lstStyle/>
          <a:p>
            <a:r>
              <a:rPr lang="en-US" dirty="0" smtClean="0"/>
              <a:t>Asset Allocation and Portfolio Management</a:t>
            </a:r>
            <a:endParaRPr lang="en-US" dirty="0"/>
          </a:p>
        </p:txBody>
      </p:sp>
      <p:sp>
        <p:nvSpPr>
          <p:cNvPr id="4" name="Subtitle 3"/>
          <p:cNvSpPr>
            <a:spLocks noGrp="1"/>
          </p:cNvSpPr>
          <p:nvPr>
            <p:ph type="subTitle" idx="1"/>
          </p:nvPr>
        </p:nvSpPr>
        <p:spPr>
          <a:xfrm>
            <a:off x="457199" y="3695448"/>
            <a:ext cx="3462867" cy="838160"/>
          </a:xfrm>
        </p:spPr>
        <p:txBody>
          <a:bodyPr/>
          <a:lstStyle/>
          <a:p>
            <a:r>
              <a:rPr lang="en-US" smtClean="0"/>
              <a:t>R </a:t>
            </a:r>
            <a:r>
              <a:rPr lang="en-US" dirty="0" smtClean="0"/>
              <a:t>Davis</a:t>
            </a:r>
          </a:p>
        </p:txBody>
      </p:sp>
      <p:sp>
        <p:nvSpPr>
          <p:cNvPr id="6" name="Text Placeholder 5"/>
          <p:cNvSpPr>
            <a:spLocks noGrp="1"/>
          </p:cNvSpPr>
          <p:nvPr>
            <p:ph type="body" sz="quarter" idx="10"/>
          </p:nvPr>
        </p:nvSpPr>
        <p:spPr/>
        <p:txBody>
          <a:bodyPr/>
          <a:lstStyle/>
          <a:p>
            <a:r>
              <a:rPr lang="en-US" dirty="0" smtClean="0"/>
              <a:t>April, 2015</a:t>
            </a:r>
            <a:endParaRPr lang="en-US" dirty="0"/>
          </a:p>
        </p:txBody>
      </p:sp>
    </p:spTree>
    <p:extLst>
      <p:ext uri="{BB962C8B-B14F-4D97-AF65-F5344CB8AC3E}">
        <p14:creationId xmlns:p14="http://schemas.microsoft.com/office/powerpoint/2010/main" val="3168818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Modify bonds </a:t>
            </a:r>
            <a:r>
              <a:rPr lang="en-US" smtClean="0"/>
              <a:t>to all </a:t>
            </a:r>
            <a:r>
              <a:rPr lang="en-US" dirty="0" smtClean="0"/>
              <a:t>gov’t bonds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8192699"/>
              </p:ext>
            </p:extLst>
          </p:nvPr>
        </p:nvGraphicFramePr>
        <p:xfrm>
          <a:off x="66502" y="1343775"/>
          <a:ext cx="4505498" cy="1259840"/>
        </p:xfrm>
        <a:graphic>
          <a:graphicData uri="http://schemas.openxmlformats.org/drawingml/2006/table">
            <a:tbl>
              <a:tblPr firstRow="1" bandRow="1">
                <a:tableStyleId>{5C22544A-7EE6-4342-B048-85BDC9FD1C3A}</a:tableStyleId>
              </a:tblPr>
              <a:tblGrid>
                <a:gridCol w="2202872"/>
                <a:gridCol w="1130531"/>
                <a:gridCol w="1172095"/>
              </a:tblGrid>
              <a:tr h="370840">
                <a:tc>
                  <a:txBody>
                    <a:bodyPr/>
                    <a:lstStyle/>
                    <a:p>
                      <a:r>
                        <a:rPr lang="en-US" sz="1400" dirty="0" smtClean="0"/>
                        <a:t>Jan</a:t>
                      </a:r>
                      <a:r>
                        <a:rPr lang="en-US" sz="1400" baseline="0" dirty="0" smtClean="0"/>
                        <a:t> 1970 – Dec 2013</a:t>
                      </a:r>
                    </a:p>
                    <a:p>
                      <a:endParaRPr lang="en-US" sz="1400" dirty="0"/>
                    </a:p>
                  </a:txBody>
                  <a:tcPr/>
                </a:tc>
                <a:tc>
                  <a:txBody>
                    <a:bodyPr/>
                    <a:lstStyle/>
                    <a:p>
                      <a:r>
                        <a:rPr lang="en-US" sz="1400" dirty="0" smtClean="0"/>
                        <a:t>Annualized</a:t>
                      </a:r>
                    </a:p>
                    <a:p>
                      <a:r>
                        <a:rPr lang="en-US" sz="1400" dirty="0" smtClean="0"/>
                        <a:t>Return</a:t>
                      </a:r>
                      <a:endParaRPr lang="en-US" sz="1400" dirty="0"/>
                    </a:p>
                  </a:txBody>
                  <a:tcPr/>
                </a:tc>
                <a:tc>
                  <a:txBody>
                    <a:bodyPr/>
                    <a:lstStyle/>
                    <a:p>
                      <a:r>
                        <a:rPr lang="en-US" sz="1400" dirty="0" smtClean="0"/>
                        <a:t>Annualized</a:t>
                      </a:r>
                    </a:p>
                    <a:p>
                      <a:r>
                        <a:rPr lang="en-US" sz="1400" dirty="0" smtClean="0"/>
                        <a:t>Std.</a:t>
                      </a:r>
                      <a:r>
                        <a:rPr lang="en-US" sz="1400" baseline="0" dirty="0" smtClean="0"/>
                        <a:t> Dev.</a:t>
                      </a:r>
                      <a:endParaRPr lang="en-US" sz="1400" dirty="0"/>
                    </a:p>
                  </a:txBody>
                  <a:tcPr/>
                </a:tc>
              </a:tr>
              <a:tr h="370840">
                <a:tc>
                  <a:txBody>
                    <a:bodyPr/>
                    <a:lstStyle/>
                    <a:p>
                      <a:r>
                        <a:rPr lang="en-US" sz="1400" dirty="0" smtClean="0"/>
                        <a:t>Step One:</a:t>
                      </a:r>
                      <a:r>
                        <a:rPr lang="en-US" sz="1400" baseline="0" dirty="0" smtClean="0"/>
                        <a:t> The basics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11.3%</a:t>
                      </a:r>
                      <a:endParaRPr lang="en-US" sz="1400" dirty="0"/>
                    </a:p>
                  </a:txBody>
                  <a:tcPr/>
                </a:tc>
              </a:tr>
              <a:tr h="370840">
                <a:tc>
                  <a:txBody>
                    <a:bodyPr/>
                    <a:lstStyle/>
                    <a:p>
                      <a:r>
                        <a:rPr lang="en-US" sz="1400" dirty="0" smtClean="0"/>
                        <a:t>Step Two: Modify bonds</a:t>
                      </a:r>
                      <a:endParaRPr lang="en-US" sz="1400" dirty="0"/>
                    </a:p>
                  </a:txBody>
                  <a:tcPr/>
                </a:tc>
                <a:tc>
                  <a:txBody>
                    <a:bodyPr/>
                    <a:lstStyle/>
                    <a:p>
                      <a:r>
                        <a:rPr lang="en-US" sz="1400" dirty="0" smtClean="0"/>
                        <a:t>8.7%</a:t>
                      </a:r>
                      <a:endParaRPr lang="en-US" sz="1400" dirty="0"/>
                    </a:p>
                  </a:txBody>
                  <a:tcPr/>
                </a:tc>
                <a:tc>
                  <a:txBody>
                    <a:bodyPr/>
                    <a:lstStyle/>
                    <a:p>
                      <a:r>
                        <a:rPr lang="en-US" sz="1400" dirty="0" smtClean="0"/>
                        <a:t>10.9%</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17989732"/>
              </p:ext>
            </p:extLst>
          </p:nvPr>
        </p:nvGraphicFramePr>
        <p:xfrm>
          <a:off x="634538" y="4356332"/>
          <a:ext cx="3646516" cy="1483360"/>
        </p:xfrm>
        <a:graphic>
          <a:graphicData uri="http://schemas.openxmlformats.org/drawingml/2006/table">
            <a:tbl>
              <a:tblPr firstRow="1" bandRow="1">
                <a:tableStyleId>{5C22544A-7EE6-4342-B048-85BDC9FD1C3A}</a:tableStyleId>
              </a:tblPr>
              <a:tblGrid>
                <a:gridCol w="1826029"/>
                <a:gridCol w="1820487"/>
              </a:tblGrid>
              <a:tr h="370840">
                <a:tc>
                  <a:txBody>
                    <a:bodyPr/>
                    <a:lstStyle/>
                    <a:p>
                      <a:r>
                        <a:rPr lang="en-US" sz="1400" dirty="0" smtClean="0"/>
                        <a:t>Initial</a:t>
                      </a:r>
                      <a:r>
                        <a:rPr lang="en-US" sz="1400" baseline="0" dirty="0" smtClean="0"/>
                        <a:t> (Jan 1970)</a:t>
                      </a:r>
                      <a:endParaRPr lang="en-US" sz="1400" dirty="0"/>
                    </a:p>
                  </a:txBody>
                  <a:tcPr/>
                </a:tc>
                <a:tc>
                  <a:txBody>
                    <a:bodyPr/>
                    <a:lstStyle/>
                    <a:p>
                      <a:r>
                        <a:rPr lang="en-US" sz="1400" dirty="0" smtClean="0"/>
                        <a:t>$100,000</a:t>
                      </a:r>
                      <a:endParaRPr lang="en-US" sz="1400" dirty="0"/>
                    </a:p>
                  </a:txBody>
                  <a:tcPr/>
                </a:tc>
              </a:tr>
              <a:tr h="370840">
                <a:tc>
                  <a:txBody>
                    <a:bodyPr/>
                    <a:lstStyle/>
                    <a:p>
                      <a:r>
                        <a:rPr lang="en-US" sz="1400" dirty="0" smtClean="0"/>
                        <a:t>Portfolio Two</a:t>
                      </a:r>
                      <a:endParaRPr lang="en-US" sz="1400" dirty="0"/>
                    </a:p>
                  </a:txBody>
                  <a:tcPr/>
                </a:tc>
                <a:tc>
                  <a:txBody>
                    <a:bodyPr/>
                    <a:lstStyle/>
                    <a:p>
                      <a:r>
                        <a:rPr lang="en-US" sz="1400" dirty="0" smtClean="0"/>
                        <a:t>$3,849,488</a:t>
                      </a:r>
                      <a:endParaRPr lang="en-US" sz="1400" dirty="0"/>
                    </a:p>
                  </a:txBody>
                  <a:tcPr/>
                </a:tc>
              </a:tr>
              <a:tr h="370840">
                <a:tc>
                  <a:txBody>
                    <a:bodyPr/>
                    <a:lstStyle/>
                    <a:p>
                      <a:r>
                        <a:rPr lang="en-US" sz="1400" dirty="0" smtClean="0"/>
                        <a:t>Portfolio</a:t>
                      </a:r>
                      <a:r>
                        <a:rPr lang="en-US" sz="1400" baseline="0" dirty="0" smtClean="0"/>
                        <a:t> One</a:t>
                      </a:r>
                      <a:endParaRPr lang="en-US" sz="1400" dirty="0"/>
                    </a:p>
                  </a:txBody>
                  <a:tcPr/>
                </a:tc>
                <a:tc>
                  <a:txBody>
                    <a:bodyPr/>
                    <a:lstStyle/>
                    <a:p>
                      <a:r>
                        <a:rPr lang="en-US" sz="1400" dirty="0" smtClean="0"/>
                        <a:t>$4,069,110</a:t>
                      </a:r>
                      <a:endParaRPr lang="en-US" sz="1400" dirty="0"/>
                    </a:p>
                  </a:txBody>
                  <a:tcPr/>
                </a:tc>
              </a:tr>
              <a:tr h="370840">
                <a:tc>
                  <a:txBody>
                    <a:bodyPr/>
                    <a:lstStyle/>
                    <a:p>
                      <a:r>
                        <a:rPr lang="en-US" sz="1400" dirty="0" smtClean="0"/>
                        <a:t>Difference</a:t>
                      </a:r>
                      <a:endParaRPr lang="en-US" sz="1400" dirty="0"/>
                    </a:p>
                  </a:txBody>
                  <a:tcPr/>
                </a:tc>
                <a:tc>
                  <a:txBody>
                    <a:bodyPr/>
                    <a:lstStyle/>
                    <a:p>
                      <a:r>
                        <a:rPr lang="en-US" sz="1400" dirty="0" smtClean="0">
                          <a:solidFill>
                            <a:srgbClr val="FF0000"/>
                          </a:solidFill>
                        </a:rPr>
                        <a:t>($219,622)</a:t>
                      </a:r>
                      <a:endParaRPr lang="en-US" sz="1400" dirty="0">
                        <a:solidFill>
                          <a:srgbClr val="FF0000"/>
                        </a:solidFill>
                      </a:endParaRPr>
                    </a:p>
                  </a:txBody>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313" y="1073842"/>
            <a:ext cx="4563687" cy="4558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484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 Add real estate investment trusts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467939"/>
              </p:ext>
            </p:extLst>
          </p:nvPr>
        </p:nvGraphicFramePr>
        <p:xfrm>
          <a:off x="66502" y="1343775"/>
          <a:ext cx="4505498" cy="1630680"/>
        </p:xfrm>
        <a:graphic>
          <a:graphicData uri="http://schemas.openxmlformats.org/drawingml/2006/table">
            <a:tbl>
              <a:tblPr firstRow="1" bandRow="1">
                <a:tableStyleId>{5C22544A-7EE6-4342-B048-85BDC9FD1C3A}</a:tableStyleId>
              </a:tblPr>
              <a:tblGrid>
                <a:gridCol w="2202872"/>
                <a:gridCol w="1130531"/>
                <a:gridCol w="1172095"/>
              </a:tblGrid>
              <a:tr h="370840">
                <a:tc>
                  <a:txBody>
                    <a:bodyPr/>
                    <a:lstStyle/>
                    <a:p>
                      <a:r>
                        <a:rPr lang="en-US" sz="1400" dirty="0" smtClean="0"/>
                        <a:t>Jan</a:t>
                      </a:r>
                      <a:r>
                        <a:rPr lang="en-US" sz="1400" baseline="0" dirty="0" smtClean="0"/>
                        <a:t> 1970 – Dec 2013</a:t>
                      </a:r>
                    </a:p>
                    <a:p>
                      <a:endParaRPr lang="en-US" sz="1400" dirty="0"/>
                    </a:p>
                  </a:txBody>
                  <a:tcPr/>
                </a:tc>
                <a:tc>
                  <a:txBody>
                    <a:bodyPr/>
                    <a:lstStyle/>
                    <a:p>
                      <a:r>
                        <a:rPr lang="en-US" sz="1400" dirty="0" smtClean="0"/>
                        <a:t>Annualized</a:t>
                      </a:r>
                    </a:p>
                    <a:p>
                      <a:r>
                        <a:rPr lang="en-US" sz="1400" dirty="0" smtClean="0"/>
                        <a:t>Return</a:t>
                      </a:r>
                      <a:endParaRPr lang="en-US" sz="1400" dirty="0"/>
                    </a:p>
                  </a:txBody>
                  <a:tcPr/>
                </a:tc>
                <a:tc>
                  <a:txBody>
                    <a:bodyPr/>
                    <a:lstStyle/>
                    <a:p>
                      <a:r>
                        <a:rPr lang="en-US" sz="1400" dirty="0" smtClean="0"/>
                        <a:t>Annualized</a:t>
                      </a:r>
                    </a:p>
                    <a:p>
                      <a:r>
                        <a:rPr lang="en-US" sz="1400" dirty="0" smtClean="0"/>
                        <a:t>Std.</a:t>
                      </a:r>
                      <a:r>
                        <a:rPr lang="en-US" sz="1400" baseline="0" dirty="0" smtClean="0"/>
                        <a:t> Dev.</a:t>
                      </a:r>
                      <a:endParaRPr lang="en-US" sz="1400" dirty="0"/>
                    </a:p>
                  </a:txBody>
                  <a:tcPr/>
                </a:tc>
              </a:tr>
              <a:tr h="370840">
                <a:tc>
                  <a:txBody>
                    <a:bodyPr/>
                    <a:lstStyle/>
                    <a:p>
                      <a:r>
                        <a:rPr lang="en-US" sz="1400" dirty="0" smtClean="0"/>
                        <a:t>Step One:</a:t>
                      </a:r>
                      <a:r>
                        <a:rPr lang="en-US" sz="1400" baseline="0" dirty="0" smtClean="0"/>
                        <a:t> The basics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11.3%</a:t>
                      </a:r>
                      <a:endParaRPr lang="en-US" sz="1400" dirty="0"/>
                    </a:p>
                  </a:txBody>
                  <a:tcPr/>
                </a:tc>
              </a:tr>
              <a:tr h="370840">
                <a:tc>
                  <a:txBody>
                    <a:bodyPr/>
                    <a:lstStyle/>
                    <a:p>
                      <a:r>
                        <a:rPr lang="en-US" sz="1400" dirty="0" smtClean="0"/>
                        <a:t>Step Two: Modify bonds</a:t>
                      </a:r>
                      <a:endParaRPr lang="en-US" sz="1400" dirty="0"/>
                    </a:p>
                  </a:txBody>
                  <a:tcPr/>
                </a:tc>
                <a:tc>
                  <a:txBody>
                    <a:bodyPr/>
                    <a:lstStyle/>
                    <a:p>
                      <a:r>
                        <a:rPr lang="en-US" sz="1400" dirty="0" smtClean="0"/>
                        <a:t>8.7%</a:t>
                      </a:r>
                      <a:endParaRPr lang="en-US" sz="1400" dirty="0"/>
                    </a:p>
                  </a:txBody>
                  <a:tcPr/>
                </a:tc>
                <a:tc>
                  <a:txBody>
                    <a:bodyPr/>
                    <a:lstStyle/>
                    <a:p>
                      <a:r>
                        <a:rPr lang="en-US" sz="1400" dirty="0" smtClean="0"/>
                        <a:t>10.9%</a:t>
                      </a:r>
                      <a:endParaRPr lang="en-US" sz="1400" dirty="0"/>
                    </a:p>
                  </a:txBody>
                  <a:tcPr/>
                </a:tc>
              </a:tr>
              <a:tr h="370840">
                <a:tc>
                  <a:txBody>
                    <a:bodyPr/>
                    <a:lstStyle/>
                    <a:p>
                      <a:r>
                        <a:rPr lang="en-US" sz="1400" dirty="0" smtClean="0"/>
                        <a:t>Step Three:</a:t>
                      </a:r>
                      <a:r>
                        <a:rPr lang="en-US" sz="1400" baseline="0" dirty="0" smtClean="0"/>
                        <a:t> Add REITS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10.4%</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85639413"/>
              </p:ext>
            </p:extLst>
          </p:nvPr>
        </p:nvGraphicFramePr>
        <p:xfrm>
          <a:off x="634538" y="4356332"/>
          <a:ext cx="3646516" cy="1483360"/>
        </p:xfrm>
        <a:graphic>
          <a:graphicData uri="http://schemas.openxmlformats.org/drawingml/2006/table">
            <a:tbl>
              <a:tblPr firstRow="1" bandRow="1">
                <a:tableStyleId>{5C22544A-7EE6-4342-B048-85BDC9FD1C3A}</a:tableStyleId>
              </a:tblPr>
              <a:tblGrid>
                <a:gridCol w="1826029"/>
                <a:gridCol w="1820487"/>
              </a:tblGrid>
              <a:tr h="370840">
                <a:tc>
                  <a:txBody>
                    <a:bodyPr/>
                    <a:lstStyle/>
                    <a:p>
                      <a:r>
                        <a:rPr lang="en-US" sz="1400" dirty="0" smtClean="0"/>
                        <a:t>Initial</a:t>
                      </a:r>
                      <a:r>
                        <a:rPr lang="en-US" sz="1400" baseline="0" dirty="0" smtClean="0"/>
                        <a:t> (Jan 1970)</a:t>
                      </a:r>
                      <a:endParaRPr lang="en-US" sz="1400" dirty="0"/>
                    </a:p>
                  </a:txBody>
                  <a:tcPr/>
                </a:tc>
                <a:tc>
                  <a:txBody>
                    <a:bodyPr/>
                    <a:lstStyle/>
                    <a:p>
                      <a:r>
                        <a:rPr lang="en-US" sz="1400" dirty="0" smtClean="0"/>
                        <a:t>$100,000</a:t>
                      </a:r>
                      <a:endParaRPr lang="en-US" sz="1400" dirty="0"/>
                    </a:p>
                  </a:txBody>
                  <a:tcPr/>
                </a:tc>
              </a:tr>
              <a:tr h="370840">
                <a:tc>
                  <a:txBody>
                    <a:bodyPr/>
                    <a:lstStyle/>
                    <a:p>
                      <a:r>
                        <a:rPr lang="en-US" sz="1400" dirty="0" smtClean="0"/>
                        <a:t>Portfolio Three</a:t>
                      </a:r>
                      <a:endParaRPr lang="en-US" sz="1400" dirty="0"/>
                    </a:p>
                  </a:txBody>
                  <a:tcPr/>
                </a:tc>
                <a:tc>
                  <a:txBody>
                    <a:bodyPr/>
                    <a:lstStyle/>
                    <a:p>
                      <a:r>
                        <a:rPr lang="en-US" sz="1400" dirty="0" smtClean="0"/>
                        <a:t>$4,030,581</a:t>
                      </a:r>
                      <a:endParaRPr lang="en-US" sz="1400" dirty="0"/>
                    </a:p>
                  </a:txBody>
                  <a:tcPr/>
                </a:tc>
              </a:tr>
              <a:tr h="370840">
                <a:tc>
                  <a:txBody>
                    <a:bodyPr/>
                    <a:lstStyle/>
                    <a:p>
                      <a:r>
                        <a:rPr lang="en-US" sz="1400" dirty="0" smtClean="0"/>
                        <a:t>Portfolio</a:t>
                      </a:r>
                      <a:r>
                        <a:rPr lang="en-US" sz="1400" baseline="0" dirty="0" smtClean="0"/>
                        <a:t> One</a:t>
                      </a:r>
                      <a:endParaRPr lang="en-US" sz="1400" dirty="0"/>
                    </a:p>
                  </a:txBody>
                  <a:tcPr/>
                </a:tc>
                <a:tc>
                  <a:txBody>
                    <a:bodyPr/>
                    <a:lstStyle/>
                    <a:p>
                      <a:r>
                        <a:rPr lang="en-US" sz="1400" dirty="0" smtClean="0"/>
                        <a:t>$4,069,110</a:t>
                      </a:r>
                      <a:endParaRPr lang="en-US" sz="1400" dirty="0"/>
                    </a:p>
                  </a:txBody>
                  <a:tcPr/>
                </a:tc>
              </a:tr>
              <a:tr h="370840">
                <a:tc>
                  <a:txBody>
                    <a:bodyPr/>
                    <a:lstStyle/>
                    <a:p>
                      <a:r>
                        <a:rPr lang="en-US" sz="1400" dirty="0" smtClean="0"/>
                        <a:t>Difference</a:t>
                      </a:r>
                      <a:endParaRPr lang="en-US" sz="1400" dirty="0"/>
                    </a:p>
                  </a:txBody>
                  <a:tcPr/>
                </a:tc>
                <a:tc>
                  <a:txBody>
                    <a:bodyPr/>
                    <a:lstStyle/>
                    <a:p>
                      <a:r>
                        <a:rPr lang="en-US" sz="1400" dirty="0" smtClean="0">
                          <a:solidFill>
                            <a:srgbClr val="FF0000"/>
                          </a:solidFill>
                        </a:rPr>
                        <a:t>($38,529)</a:t>
                      </a:r>
                      <a:endParaRPr lang="en-US" sz="1400" dirty="0">
                        <a:solidFill>
                          <a:srgbClr val="FF0000"/>
                        </a:solidFill>
                      </a:endParaRPr>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477" y="1073841"/>
            <a:ext cx="4584523" cy="457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797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Four: Add small-cap stocks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370380"/>
              </p:ext>
            </p:extLst>
          </p:nvPr>
        </p:nvGraphicFramePr>
        <p:xfrm>
          <a:off x="66502" y="1343775"/>
          <a:ext cx="4505498" cy="2001520"/>
        </p:xfrm>
        <a:graphic>
          <a:graphicData uri="http://schemas.openxmlformats.org/drawingml/2006/table">
            <a:tbl>
              <a:tblPr firstRow="1" bandRow="1">
                <a:tableStyleId>{5C22544A-7EE6-4342-B048-85BDC9FD1C3A}</a:tableStyleId>
              </a:tblPr>
              <a:tblGrid>
                <a:gridCol w="2202872"/>
                <a:gridCol w="1130531"/>
                <a:gridCol w="1172095"/>
              </a:tblGrid>
              <a:tr h="370840">
                <a:tc>
                  <a:txBody>
                    <a:bodyPr/>
                    <a:lstStyle/>
                    <a:p>
                      <a:r>
                        <a:rPr lang="en-US" sz="1400" dirty="0" smtClean="0"/>
                        <a:t>Jan</a:t>
                      </a:r>
                      <a:r>
                        <a:rPr lang="en-US" sz="1400" baseline="0" dirty="0" smtClean="0"/>
                        <a:t> 1970 – Dec 2013</a:t>
                      </a:r>
                    </a:p>
                    <a:p>
                      <a:endParaRPr lang="en-US" sz="1400" dirty="0"/>
                    </a:p>
                  </a:txBody>
                  <a:tcPr/>
                </a:tc>
                <a:tc>
                  <a:txBody>
                    <a:bodyPr/>
                    <a:lstStyle/>
                    <a:p>
                      <a:r>
                        <a:rPr lang="en-US" sz="1400" dirty="0" smtClean="0"/>
                        <a:t>Annualized</a:t>
                      </a:r>
                    </a:p>
                    <a:p>
                      <a:r>
                        <a:rPr lang="en-US" sz="1400" dirty="0" smtClean="0"/>
                        <a:t>Return</a:t>
                      </a:r>
                      <a:endParaRPr lang="en-US" sz="1400" dirty="0"/>
                    </a:p>
                  </a:txBody>
                  <a:tcPr/>
                </a:tc>
                <a:tc>
                  <a:txBody>
                    <a:bodyPr/>
                    <a:lstStyle/>
                    <a:p>
                      <a:r>
                        <a:rPr lang="en-US" sz="1400" dirty="0" smtClean="0"/>
                        <a:t>Annualized</a:t>
                      </a:r>
                    </a:p>
                    <a:p>
                      <a:r>
                        <a:rPr lang="en-US" sz="1400" dirty="0" smtClean="0"/>
                        <a:t>Std.</a:t>
                      </a:r>
                      <a:r>
                        <a:rPr lang="en-US" sz="1400" baseline="0" dirty="0" smtClean="0"/>
                        <a:t> Dev.</a:t>
                      </a:r>
                      <a:endParaRPr lang="en-US" sz="1400" dirty="0"/>
                    </a:p>
                  </a:txBody>
                  <a:tcPr/>
                </a:tc>
              </a:tr>
              <a:tr h="370840">
                <a:tc>
                  <a:txBody>
                    <a:bodyPr/>
                    <a:lstStyle/>
                    <a:p>
                      <a:r>
                        <a:rPr lang="en-US" sz="1400" dirty="0" smtClean="0"/>
                        <a:t>Step One:</a:t>
                      </a:r>
                      <a:r>
                        <a:rPr lang="en-US" sz="1400" baseline="0" dirty="0" smtClean="0"/>
                        <a:t> The basics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11.3%</a:t>
                      </a:r>
                      <a:endParaRPr lang="en-US" sz="1400" dirty="0"/>
                    </a:p>
                  </a:txBody>
                  <a:tcPr/>
                </a:tc>
              </a:tr>
              <a:tr h="370840">
                <a:tc>
                  <a:txBody>
                    <a:bodyPr/>
                    <a:lstStyle/>
                    <a:p>
                      <a:r>
                        <a:rPr lang="en-US" sz="1400" dirty="0" smtClean="0"/>
                        <a:t>Step Two: Modify bonds</a:t>
                      </a:r>
                      <a:endParaRPr lang="en-US" sz="1400" dirty="0"/>
                    </a:p>
                  </a:txBody>
                  <a:tcPr/>
                </a:tc>
                <a:tc>
                  <a:txBody>
                    <a:bodyPr/>
                    <a:lstStyle/>
                    <a:p>
                      <a:r>
                        <a:rPr lang="en-US" sz="1400" dirty="0" smtClean="0"/>
                        <a:t>8.7%</a:t>
                      </a:r>
                      <a:endParaRPr lang="en-US" sz="1400" dirty="0"/>
                    </a:p>
                  </a:txBody>
                  <a:tcPr/>
                </a:tc>
                <a:tc>
                  <a:txBody>
                    <a:bodyPr/>
                    <a:lstStyle/>
                    <a:p>
                      <a:r>
                        <a:rPr lang="en-US" sz="1400" dirty="0" smtClean="0"/>
                        <a:t>10.9%</a:t>
                      </a:r>
                      <a:endParaRPr lang="en-US" sz="1400" dirty="0"/>
                    </a:p>
                  </a:txBody>
                  <a:tcPr/>
                </a:tc>
              </a:tr>
              <a:tr h="370840">
                <a:tc>
                  <a:txBody>
                    <a:bodyPr/>
                    <a:lstStyle/>
                    <a:p>
                      <a:r>
                        <a:rPr lang="en-US" sz="1400" dirty="0" smtClean="0"/>
                        <a:t>Step Three:</a:t>
                      </a:r>
                      <a:r>
                        <a:rPr lang="en-US" sz="1400" baseline="0" dirty="0" smtClean="0"/>
                        <a:t> Add REITS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10.4%</a:t>
                      </a:r>
                      <a:endParaRPr lang="en-US" sz="1400" dirty="0"/>
                    </a:p>
                  </a:txBody>
                  <a:tcPr/>
                </a:tc>
              </a:tr>
              <a:tr h="370840">
                <a:tc>
                  <a:txBody>
                    <a:bodyPr/>
                    <a:lstStyle/>
                    <a:p>
                      <a:r>
                        <a:rPr lang="en-US" sz="1400" dirty="0" smtClean="0"/>
                        <a:t>Step Four: Add small-cap</a:t>
                      </a:r>
                      <a:endParaRPr lang="en-US" sz="1400" dirty="0"/>
                    </a:p>
                  </a:txBody>
                  <a:tcPr/>
                </a:tc>
                <a:tc>
                  <a:txBody>
                    <a:bodyPr/>
                    <a:lstStyle/>
                    <a:p>
                      <a:r>
                        <a:rPr lang="en-US" sz="1400" dirty="0" smtClean="0"/>
                        <a:t>8.9%</a:t>
                      </a:r>
                      <a:endParaRPr lang="en-US" sz="1400" dirty="0"/>
                    </a:p>
                  </a:txBody>
                  <a:tcPr/>
                </a:tc>
                <a:tc>
                  <a:txBody>
                    <a:bodyPr/>
                    <a:lstStyle/>
                    <a:p>
                      <a:r>
                        <a:rPr lang="en-US" sz="1400" dirty="0" smtClean="0"/>
                        <a:t>10.8%</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46864780"/>
              </p:ext>
            </p:extLst>
          </p:nvPr>
        </p:nvGraphicFramePr>
        <p:xfrm>
          <a:off x="634538" y="4356332"/>
          <a:ext cx="3646516" cy="1483360"/>
        </p:xfrm>
        <a:graphic>
          <a:graphicData uri="http://schemas.openxmlformats.org/drawingml/2006/table">
            <a:tbl>
              <a:tblPr firstRow="1" bandRow="1">
                <a:tableStyleId>{5C22544A-7EE6-4342-B048-85BDC9FD1C3A}</a:tableStyleId>
              </a:tblPr>
              <a:tblGrid>
                <a:gridCol w="1826029"/>
                <a:gridCol w="1820487"/>
              </a:tblGrid>
              <a:tr h="370840">
                <a:tc>
                  <a:txBody>
                    <a:bodyPr/>
                    <a:lstStyle/>
                    <a:p>
                      <a:r>
                        <a:rPr lang="en-US" sz="1400" dirty="0" smtClean="0"/>
                        <a:t>Initial</a:t>
                      </a:r>
                      <a:r>
                        <a:rPr lang="en-US" sz="1400" baseline="0" dirty="0" smtClean="0"/>
                        <a:t> (Jan 1970)</a:t>
                      </a:r>
                      <a:endParaRPr lang="en-US" sz="1400" dirty="0"/>
                    </a:p>
                  </a:txBody>
                  <a:tcPr/>
                </a:tc>
                <a:tc>
                  <a:txBody>
                    <a:bodyPr/>
                    <a:lstStyle/>
                    <a:p>
                      <a:r>
                        <a:rPr lang="en-US" sz="1400" dirty="0" smtClean="0"/>
                        <a:t>$100,000</a:t>
                      </a:r>
                      <a:endParaRPr lang="en-US" sz="1400" dirty="0"/>
                    </a:p>
                  </a:txBody>
                  <a:tcPr/>
                </a:tc>
              </a:tr>
              <a:tr h="370840">
                <a:tc>
                  <a:txBody>
                    <a:bodyPr/>
                    <a:lstStyle/>
                    <a:p>
                      <a:r>
                        <a:rPr lang="en-US" sz="1400" dirty="0" smtClean="0"/>
                        <a:t>Portfolio Four</a:t>
                      </a:r>
                      <a:endParaRPr lang="en-US" sz="1400" dirty="0"/>
                    </a:p>
                  </a:txBody>
                  <a:tcPr/>
                </a:tc>
                <a:tc>
                  <a:txBody>
                    <a:bodyPr/>
                    <a:lstStyle/>
                    <a:p>
                      <a:r>
                        <a:rPr lang="en-US" sz="1400" dirty="0" smtClean="0"/>
                        <a:t>$4,334,554</a:t>
                      </a:r>
                      <a:endParaRPr lang="en-US" sz="1400" dirty="0"/>
                    </a:p>
                  </a:txBody>
                  <a:tcPr/>
                </a:tc>
              </a:tr>
              <a:tr h="370840">
                <a:tc>
                  <a:txBody>
                    <a:bodyPr/>
                    <a:lstStyle/>
                    <a:p>
                      <a:r>
                        <a:rPr lang="en-US" sz="1400" dirty="0" smtClean="0"/>
                        <a:t>Portfolio</a:t>
                      </a:r>
                      <a:r>
                        <a:rPr lang="en-US" sz="1400" baseline="0" dirty="0" smtClean="0"/>
                        <a:t> One</a:t>
                      </a:r>
                      <a:endParaRPr lang="en-US" sz="1400" dirty="0"/>
                    </a:p>
                  </a:txBody>
                  <a:tcPr/>
                </a:tc>
                <a:tc>
                  <a:txBody>
                    <a:bodyPr/>
                    <a:lstStyle/>
                    <a:p>
                      <a:r>
                        <a:rPr lang="en-US" sz="1400" dirty="0" smtClean="0"/>
                        <a:t>$4,069,110</a:t>
                      </a:r>
                      <a:endParaRPr lang="en-US" sz="1400" dirty="0"/>
                    </a:p>
                  </a:txBody>
                  <a:tcPr/>
                </a:tc>
              </a:tr>
              <a:tr h="370840">
                <a:tc>
                  <a:txBody>
                    <a:bodyPr/>
                    <a:lstStyle/>
                    <a:p>
                      <a:r>
                        <a:rPr lang="en-US" sz="1400" dirty="0" smtClean="0"/>
                        <a:t>Difference</a:t>
                      </a:r>
                      <a:endParaRPr lang="en-US" sz="1400" dirty="0"/>
                    </a:p>
                  </a:txBody>
                  <a:tcPr/>
                </a:tc>
                <a:tc>
                  <a:txBody>
                    <a:bodyPr/>
                    <a:lstStyle/>
                    <a:p>
                      <a:r>
                        <a:rPr lang="en-US" sz="1400" dirty="0" smtClean="0">
                          <a:solidFill>
                            <a:srgbClr val="FF0000"/>
                          </a:solidFill>
                        </a:rPr>
                        <a:t>$265,444</a:t>
                      </a:r>
                      <a:endParaRPr lang="en-US" sz="1400" dirty="0">
                        <a:solidFill>
                          <a:srgbClr val="FF0000"/>
                        </a:solidFill>
                      </a:endParaRPr>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802" y="1086657"/>
            <a:ext cx="4576198" cy="457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99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Five: Add value stocks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1306031"/>
              </p:ext>
            </p:extLst>
          </p:nvPr>
        </p:nvGraphicFramePr>
        <p:xfrm>
          <a:off x="66502" y="1343775"/>
          <a:ext cx="4505498" cy="2372360"/>
        </p:xfrm>
        <a:graphic>
          <a:graphicData uri="http://schemas.openxmlformats.org/drawingml/2006/table">
            <a:tbl>
              <a:tblPr firstRow="1" bandRow="1">
                <a:tableStyleId>{5C22544A-7EE6-4342-B048-85BDC9FD1C3A}</a:tableStyleId>
              </a:tblPr>
              <a:tblGrid>
                <a:gridCol w="2202872"/>
                <a:gridCol w="1130531"/>
                <a:gridCol w="1172095"/>
              </a:tblGrid>
              <a:tr h="370840">
                <a:tc>
                  <a:txBody>
                    <a:bodyPr/>
                    <a:lstStyle/>
                    <a:p>
                      <a:r>
                        <a:rPr lang="en-US" sz="1400" dirty="0" smtClean="0"/>
                        <a:t>Jan</a:t>
                      </a:r>
                      <a:r>
                        <a:rPr lang="en-US" sz="1400" baseline="0" dirty="0" smtClean="0"/>
                        <a:t> 1970 – Dec 2013</a:t>
                      </a:r>
                    </a:p>
                    <a:p>
                      <a:endParaRPr lang="en-US" sz="1400" dirty="0"/>
                    </a:p>
                  </a:txBody>
                  <a:tcPr/>
                </a:tc>
                <a:tc>
                  <a:txBody>
                    <a:bodyPr/>
                    <a:lstStyle/>
                    <a:p>
                      <a:r>
                        <a:rPr lang="en-US" sz="1400" dirty="0" smtClean="0"/>
                        <a:t>Annualized</a:t>
                      </a:r>
                    </a:p>
                    <a:p>
                      <a:r>
                        <a:rPr lang="en-US" sz="1400" dirty="0" smtClean="0"/>
                        <a:t>Return</a:t>
                      </a:r>
                      <a:endParaRPr lang="en-US" sz="1400" dirty="0"/>
                    </a:p>
                  </a:txBody>
                  <a:tcPr/>
                </a:tc>
                <a:tc>
                  <a:txBody>
                    <a:bodyPr/>
                    <a:lstStyle/>
                    <a:p>
                      <a:r>
                        <a:rPr lang="en-US" sz="1400" dirty="0" smtClean="0"/>
                        <a:t>Annualized</a:t>
                      </a:r>
                    </a:p>
                    <a:p>
                      <a:r>
                        <a:rPr lang="en-US" sz="1400" dirty="0" smtClean="0"/>
                        <a:t>Std.</a:t>
                      </a:r>
                      <a:r>
                        <a:rPr lang="en-US" sz="1400" baseline="0" dirty="0" smtClean="0"/>
                        <a:t> Dev.</a:t>
                      </a:r>
                      <a:endParaRPr lang="en-US" sz="1400" dirty="0"/>
                    </a:p>
                  </a:txBody>
                  <a:tcPr/>
                </a:tc>
              </a:tr>
              <a:tr h="370840">
                <a:tc>
                  <a:txBody>
                    <a:bodyPr/>
                    <a:lstStyle/>
                    <a:p>
                      <a:r>
                        <a:rPr lang="en-US" sz="1400" dirty="0" smtClean="0"/>
                        <a:t>Step One:</a:t>
                      </a:r>
                      <a:r>
                        <a:rPr lang="en-US" sz="1400" baseline="0" dirty="0" smtClean="0"/>
                        <a:t> The basics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11.3%</a:t>
                      </a:r>
                      <a:endParaRPr lang="en-US" sz="1400" dirty="0"/>
                    </a:p>
                  </a:txBody>
                  <a:tcPr/>
                </a:tc>
              </a:tr>
              <a:tr h="370840">
                <a:tc>
                  <a:txBody>
                    <a:bodyPr/>
                    <a:lstStyle/>
                    <a:p>
                      <a:r>
                        <a:rPr lang="en-US" sz="1400" dirty="0" smtClean="0"/>
                        <a:t>Step Two: Modify bonds</a:t>
                      </a:r>
                      <a:endParaRPr lang="en-US" sz="1400" dirty="0"/>
                    </a:p>
                  </a:txBody>
                  <a:tcPr/>
                </a:tc>
                <a:tc>
                  <a:txBody>
                    <a:bodyPr/>
                    <a:lstStyle/>
                    <a:p>
                      <a:r>
                        <a:rPr lang="en-US" sz="1400" dirty="0" smtClean="0"/>
                        <a:t>8.7%</a:t>
                      </a:r>
                      <a:endParaRPr lang="en-US" sz="1400" dirty="0"/>
                    </a:p>
                  </a:txBody>
                  <a:tcPr/>
                </a:tc>
                <a:tc>
                  <a:txBody>
                    <a:bodyPr/>
                    <a:lstStyle/>
                    <a:p>
                      <a:r>
                        <a:rPr lang="en-US" sz="1400" dirty="0" smtClean="0"/>
                        <a:t>10.9%</a:t>
                      </a:r>
                      <a:endParaRPr lang="en-US" sz="1400" dirty="0"/>
                    </a:p>
                  </a:txBody>
                  <a:tcPr/>
                </a:tc>
              </a:tr>
              <a:tr h="370840">
                <a:tc>
                  <a:txBody>
                    <a:bodyPr/>
                    <a:lstStyle/>
                    <a:p>
                      <a:r>
                        <a:rPr lang="en-US" sz="1400" dirty="0" smtClean="0"/>
                        <a:t>Step Three:</a:t>
                      </a:r>
                      <a:r>
                        <a:rPr lang="en-US" sz="1400" baseline="0" dirty="0" smtClean="0"/>
                        <a:t> Add REITS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10.4%</a:t>
                      </a:r>
                      <a:endParaRPr lang="en-US" sz="1400" dirty="0"/>
                    </a:p>
                  </a:txBody>
                  <a:tcPr/>
                </a:tc>
              </a:tr>
              <a:tr h="370840">
                <a:tc>
                  <a:txBody>
                    <a:bodyPr/>
                    <a:lstStyle/>
                    <a:p>
                      <a:r>
                        <a:rPr lang="en-US" sz="1400" dirty="0" smtClean="0"/>
                        <a:t>Step Four: Add small-cap</a:t>
                      </a:r>
                      <a:endParaRPr lang="en-US" sz="1400" dirty="0"/>
                    </a:p>
                  </a:txBody>
                  <a:tcPr/>
                </a:tc>
                <a:tc>
                  <a:txBody>
                    <a:bodyPr/>
                    <a:lstStyle/>
                    <a:p>
                      <a:r>
                        <a:rPr lang="en-US" sz="1400" dirty="0" smtClean="0"/>
                        <a:t>8.9%</a:t>
                      </a:r>
                      <a:endParaRPr lang="en-US" sz="1400" dirty="0"/>
                    </a:p>
                  </a:txBody>
                  <a:tcPr/>
                </a:tc>
                <a:tc>
                  <a:txBody>
                    <a:bodyPr/>
                    <a:lstStyle/>
                    <a:p>
                      <a:r>
                        <a:rPr lang="en-US" sz="1400" dirty="0" smtClean="0"/>
                        <a:t>10.8%</a:t>
                      </a:r>
                      <a:endParaRPr lang="en-US" sz="1400" dirty="0"/>
                    </a:p>
                  </a:txBody>
                  <a:tcPr/>
                </a:tc>
              </a:tr>
              <a:tr h="370840">
                <a:tc>
                  <a:txBody>
                    <a:bodyPr/>
                    <a:lstStyle/>
                    <a:p>
                      <a:r>
                        <a:rPr lang="en-US" sz="1400" dirty="0" smtClean="0"/>
                        <a:t>Step Five:</a:t>
                      </a:r>
                      <a:r>
                        <a:rPr lang="en-US" sz="1400" baseline="0" dirty="0" smtClean="0"/>
                        <a:t> Add value</a:t>
                      </a:r>
                      <a:endParaRPr lang="en-US" sz="1400" dirty="0"/>
                    </a:p>
                  </a:txBody>
                  <a:tcPr/>
                </a:tc>
                <a:tc>
                  <a:txBody>
                    <a:bodyPr/>
                    <a:lstStyle/>
                    <a:p>
                      <a:r>
                        <a:rPr lang="en-US" sz="1400" dirty="0" smtClean="0"/>
                        <a:t>9.9%</a:t>
                      </a:r>
                      <a:endParaRPr lang="en-US" sz="1400" dirty="0"/>
                    </a:p>
                  </a:txBody>
                  <a:tcPr/>
                </a:tc>
                <a:tc>
                  <a:txBody>
                    <a:bodyPr/>
                    <a:lstStyle/>
                    <a:p>
                      <a:r>
                        <a:rPr lang="en-US" sz="1400" dirty="0" smtClean="0"/>
                        <a:t>10.7%</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18732447"/>
              </p:ext>
            </p:extLst>
          </p:nvPr>
        </p:nvGraphicFramePr>
        <p:xfrm>
          <a:off x="634538" y="4356332"/>
          <a:ext cx="3646516" cy="1483360"/>
        </p:xfrm>
        <a:graphic>
          <a:graphicData uri="http://schemas.openxmlformats.org/drawingml/2006/table">
            <a:tbl>
              <a:tblPr firstRow="1" bandRow="1">
                <a:tableStyleId>{5C22544A-7EE6-4342-B048-85BDC9FD1C3A}</a:tableStyleId>
              </a:tblPr>
              <a:tblGrid>
                <a:gridCol w="1826029"/>
                <a:gridCol w="1820487"/>
              </a:tblGrid>
              <a:tr h="370840">
                <a:tc>
                  <a:txBody>
                    <a:bodyPr/>
                    <a:lstStyle/>
                    <a:p>
                      <a:r>
                        <a:rPr lang="en-US" sz="1400" dirty="0" smtClean="0"/>
                        <a:t>Initial</a:t>
                      </a:r>
                      <a:r>
                        <a:rPr lang="en-US" sz="1400" baseline="0" dirty="0" smtClean="0"/>
                        <a:t> (Jan 1970)</a:t>
                      </a:r>
                      <a:endParaRPr lang="en-US" sz="1400" dirty="0"/>
                    </a:p>
                  </a:txBody>
                  <a:tcPr/>
                </a:tc>
                <a:tc>
                  <a:txBody>
                    <a:bodyPr/>
                    <a:lstStyle/>
                    <a:p>
                      <a:r>
                        <a:rPr lang="en-US" sz="1400" dirty="0" smtClean="0"/>
                        <a:t>$100,000</a:t>
                      </a:r>
                      <a:endParaRPr lang="en-US" sz="1400" dirty="0"/>
                    </a:p>
                  </a:txBody>
                  <a:tcPr/>
                </a:tc>
              </a:tr>
              <a:tr h="370840">
                <a:tc>
                  <a:txBody>
                    <a:bodyPr/>
                    <a:lstStyle/>
                    <a:p>
                      <a:r>
                        <a:rPr lang="en-US" sz="1400" dirty="0" smtClean="0"/>
                        <a:t>Portfolio Five</a:t>
                      </a:r>
                      <a:endParaRPr lang="en-US" sz="1400" dirty="0"/>
                    </a:p>
                  </a:txBody>
                  <a:tcPr/>
                </a:tc>
                <a:tc>
                  <a:txBody>
                    <a:bodyPr/>
                    <a:lstStyle/>
                    <a:p>
                      <a:r>
                        <a:rPr lang="en-US" sz="1400" dirty="0" smtClean="0"/>
                        <a:t>$6,471,301</a:t>
                      </a:r>
                      <a:endParaRPr lang="en-US" sz="1400" dirty="0"/>
                    </a:p>
                  </a:txBody>
                  <a:tcPr/>
                </a:tc>
              </a:tr>
              <a:tr h="370840">
                <a:tc>
                  <a:txBody>
                    <a:bodyPr/>
                    <a:lstStyle/>
                    <a:p>
                      <a:r>
                        <a:rPr lang="en-US" sz="1400" dirty="0" smtClean="0"/>
                        <a:t>Portfolio</a:t>
                      </a:r>
                      <a:r>
                        <a:rPr lang="en-US" sz="1400" baseline="0" dirty="0" smtClean="0"/>
                        <a:t> One</a:t>
                      </a:r>
                      <a:endParaRPr lang="en-US" sz="1400" dirty="0"/>
                    </a:p>
                  </a:txBody>
                  <a:tcPr/>
                </a:tc>
                <a:tc>
                  <a:txBody>
                    <a:bodyPr/>
                    <a:lstStyle/>
                    <a:p>
                      <a:r>
                        <a:rPr lang="en-US" sz="1400" dirty="0" smtClean="0"/>
                        <a:t>$4,069,110</a:t>
                      </a:r>
                      <a:endParaRPr lang="en-US" sz="1400" dirty="0"/>
                    </a:p>
                  </a:txBody>
                  <a:tcPr/>
                </a:tc>
              </a:tr>
              <a:tr h="370840">
                <a:tc>
                  <a:txBody>
                    <a:bodyPr/>
                    <a:lstStyle/>
                    <a:p>
                      <a:r>
                        <a:rPr lang="en-US" sz="1400" dirty="0" smtClean="0"/>
                        <a:t>Difference</a:t>
                      </a:r>
                      <a:endParaRPr lang="en-US" sz="1400" dirty="0"/>
                    </a:p>
                  </a:txBody>
                  <a:tcPr/>
                </a:tc>
                <a:tc>
                  <a:txBody>
                    <a:bodyPr/>
                    <a:lstStyle/>
                    <a:p>
                      <a:r>
                        <a:rPr lang="en-US" sz="1400" dirty="0" smtClean="0">
                          <a:solidFill>
                            <a:srgbClr val="FF0000"/>
                          </a:solidFill>
                        </a:rPr>
                        <a:t>$2,402,191</a:t>
                      </a:r>
                      <a:endParaRPr lang="en-US" sz="1400" dirty="0">
                        <a:solidFill>
                          <a:srgbClr val="FF0000"/>
                        </a:solidFill>
                      </a:endParaRPr>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626" y="1091966"/>
            <a:ext cx="4555374" cy="454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88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Six: Go global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5135684"/>
              </p:ext>
            </p:extLst>
          </p:nvPr>
        </p:nvGraphicFramePr>
        <p:xfrm>
          <a:off x="66502" y="1343775"/>
          <a:ext cx="4505498" cy="2743200"/>
        </p:xfrm>
        <a:graphic>
          <a:graphicData uri="http://schemas.openxmlformats.org/drawingml/2006/table">
            <a:tbl>
              <a:tblPr firstRow="1" bandRow="1">
                <a:tableStyleId>{5C22544A-7EE6-4342-B048-85BDC9FD1C3A}</a:tableStyleId>
              </a:tblPr>
              <a:tblGrid>
                <a:gridCol w="2202872"/>
                <a:gridCol w="1130531"/>
                <a:gridCol w="1172095"/>
              </a:tblGrid>
              <a:tr h="370840">
                <a:tc>
                  <a:txBody>
                    <a:bodyPr/>
                    <a:lstStyle/>
                    <a:p>
                      <a:r>
                        <a:rPr lang="en-US" sz="1400" dirty="0" smtClean="0"/>
                        <a:t>Jan</a:t>
                      </a:r>
                      <a:r>
                        <a:rPr lang="en-US" sz="1400" baseline="0" dirty="0" smtClean="0"/>
                        <a:t> 1970 – Dec 2013</a:t>
                      </a:r>
                    </a:p>
                    <a:p>
                      <a:endParaRPr lang="en-US" sz="1400" dirty="0"/>
                    </a:p>
                  </a:txBody>
                  <a:tcPr/>
                </a:tc>
                <a:tc>
                  <a:txBody>
                    <a:bodyPr/>
                    <a:lstStyle/>
                    <a:p>
                      <a:r>
                        <a:rPr lang="en-US" sz="1400" dirty="0" smtClean="0"/>
                        <a:t>Annualized</a:t>
                      </a:r>
                    </a:p>
                    <a:p>
                      <a:r>
                        <a:rPr lang="en-US" sz="1400" dirty="0" smtClean="0"/>
                        <a:t>Return</a:t>
                      </a:r>
                      <a:endParaRPr lang="en-US" sz="1400" dirty="0"/>
                    </a:p>
                  </a:txBody>
                  <a:tcPr/>
                </a:tc>
                <a:tc>
                  <a:txBody>
                    <a:bodyPr/>
                    <a:lstStyle/>
                    <a:p>
                      <a:r>
                        <a:rPr lang="en-US" sz="1400" dirty="0" smtClean="0"/>
                        <a:t>Annualized</a:t>
                      </a:r>
                    </a:p>
                    <a:p>
                      <a:r>
                        <a:rPr lang="en-US" sz="1400" dirty="0" smtClean="0"/>
                        <a:t>Std.</a:t>
                      </a:r>
                      <a:r>
                        <a:rPr lang="en-US" sz="1400" baseline="0" dirty="0" smtClean="0"/>
                        <a:t> Dev.</a:t>
                      </a:r>
                      <a:endParaRPr lang="en-US" sz="1400" dirty="0"/>
                    </a:p>
                  </a:txBody>
                  <a:tcPr/>
                </a:tc>
              </a:tr>
              <a:tr h="370840">
                <a:tc>
                  <a:txBody>
                    <a:bodyPr/>
                    <a:lstStyle/>
                    <a:p>
                      <a:r>
                        <a:rPr lang="en-US" sz="1400" dirty="0" smtClean="0"/>
                        <a:t>Step One:</a:t>
                      </a:r>
                      <a:r>
                        <a:rPr lang="en-US" sz="1400" baseline="0" dirty="0" smtClean="0"/>
                        <a:t> The basics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11.3%</a:t>
                      </a:r>
                      <a:endParaRPr lang="en-US" sz="1400" dirty="0"/>
                    </a:p>
                  </a:txBody>
                  <a:tcPr/>
                </a:tc>
              </a:tr>
              <a:tr h="370840">
                <a:tc>
                  <a:txBody>
                    <a:bodyPr/>
                    <a:lstStyle/>
                    <a:p>
                      <a:r>
                        <a:rPr lang="en-US" sz="1400" dirty="0" smtClean="0"/>
                        <a:t>Step Two: Modify bonds</a:t>
                      </a:r>
                      <a:endParaRPr lang="en-US" sz="1400" dirty="0"/>
                    </a:p>
                  </a:txBody>
                  <a:tcPr/>
                </a:tc>
                <a:tc>
                  <a:txBody>
                    <a:bodyPr/>
                    <a:lstStyle/>
                    <a:p>
                      <a:r>
                        <a:rPr lang="en-US" sz="1400" dirty="0" smtClean="0"/>
                        <a:t>8.7%</a:t>
                      </a:r>
                      <a:endParaRPr lang="en-US" sz="1400" dirty="0"/>
                    </a:p>
                  </a:txBody>
                  <a:tcPr/>
                </a:tc>
                <a:tc>
                  <a:txBody>
                    <a:bodyPr/>
                    <a:lstStyle/>
                    <a:p>
                      <a:r>
                        <a:rPr lang="en-US" sz="1400" dirty="0" smtClean="0"/>
                        <a:t>10.9%</a:t>
                      </a:r>
                      <a:endParaRPr lang="en-US" sz="1400" dirty="0"/>
                    </a:p>
                  </a:txBody>
                  <a:tcPr/>
                </a:tc>
              </a:tr>
              <a:tr h="370840">
                <a:tc>
                  <a:txBody>
                    <a:bodyPr/>
                    <a:lstStyle/>
                    <a:p>
                      <a:r>
                        <a:rPr lang="en-US" sz="1400" dirty="0" smtClean="0"/>
                        <a:t>Step Three:</a:t>
                      </a:r>
                      <a:r>
                        <a:rPr lang="en-US" sz="1400" baseline="0" dirty="0" smtClean="0"/>
                        <a:t> Add REITS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10.4%</a:t>
                      </a:r>
                      <a:endParaRPr lang="en-US" sz="1400" dirty="0"/>
                    </a:p>
                  </a:txBody>
                  <a:tcPr/>
                </a:tc>
              </a:tr>
              <a:tr h="370840">
                <a:tc>
                  <a:txBody>
                    <a:bodyPr/>
                    <a:lstStyle/>
                    <a:p>
                      <a:r>
                        <a:rPr lang="en-US" sz="1400" dirty="0" smtClean="0"/>
                        <a:t>Step Four: Add small-cap</a:t>
                      </a:r>
                      <a:endParaRPr lang="en-US" sz="1400" dirty="0"/>
                    </a:p>
                  </a:txBody>
                  <a:tcPr/>
                </a:tc>
                <a:tc>
                  <a:txBody>
                    <a:bodyPr/>
                    <a:lstStyle/>
                    <a:p>
                      <a:r>
                        <a:rPr lang="en-US" sz="1400" dirty="0" smtClean="0"/>
                        <a:t>8.9%</a:t>
                      </a:r>
                      <a:endParaRPr lang="en-US" sz="1400" dirty="0"/>
                    </a:p>
                  </a:txBody>
                  <a:tcPr/>
                </a:tc>
                <a:tc>
                  <a:txBody>
                    <a:bodyPr/>
                    <a:lstStyle/>
                    <a:p>
                      <a:r>
                        <a:rPr lang="en-US" sz="1400" dirty="0" smtClean="0"/>
                        <a:t>10.8%</a:t>
                      </a:r>
                      <a:endParaRPr lang="en-US" sz="1400" dirty="0"/>
                    </a:p>
                  </a:txBody>
                  <a:tcPr/>
                </a:tc>
              </a:tr>
              <a:tr h="370840">
                <a:tc>
                  <a:txBody>
                    <a:bodyPr/>
                    <a:lstStyle/>
                    <a:p>
                      <a:r>
                        <a:rPr lang="en-US" sz="1400" dirty="0" smtClean="0"/>
                        <a:t>Step Five:</a:t>
                      </a:r>
                      <a:r>
                        <a:rPr lang="en-US" sz="1400" baseline="0" dirty="0" smtClean="0"/>
                        <a:t> Add value</a:t>
                      </a:r>
                      <a:endParaRPr lang="en-US" sz="1400" dirty="0"/>
                    </a:p>
                  </a:txBody>
                  <a:tcPr/>
                </a:tc>
                <a:tc>
                  <a:txBody>
                    <a:bodyPr/>
                    <a:lstStyle/>
                    <a:p>
                      <a:r>
                        <a:rPr lang="en-US" sz="1400" dirty="0" smtClean="0"/>
                        <a:t>9.9%</a:t>
                      </a:r>
                      <a:endParaRPr lang="en-US" sz="1400" dirty="0"/>
                    </a:p>
                  </a:txBody>
                  <a:tcPr/>
                </a:tc>
                <a:tc>
                  <a:txBody>
                    <a:bodyPr/>
                    <a:lstStyle/>
                    <a:p>
                      <a:r>
                        <a:rPr lang="en-US" sz="1400" dirty="0" smtClean="0"/>
                        <a:t>10.7%</a:t>
                      </a:r>
                      <a:endParaRPr lang="en-US" sz="1400" dirty="0"/>
                    </a:p>
                  </a:txBody>
                  <a:tcPr/>
                </a:tc>
              </a:tr>
              <a:tr h="370840">
                <a:tc>
                  <a:txBody>
                    <a:bodyPr/>
                    <a:lstStyle/>
                    <a:p>
                      <a:r>
                        <a:rPr lang="en-US" sz="1400" dirty="0" smtClean="0"/>
                        <a:t>Step Six: Go global</a:t>
                      </a:r>
                      <a:endParaRPr lang="en-US" sz="1400" dirty="0"/>
                    </a:p>
                  </a:txBody>
                  <a:tcPr/>
                </a:tc>
                <a:tc>
                  <a:txBody>
                    <a:bodyPr/>
                    <a:lstStyle/>
                    <a:p>
                      <a:r>
                        <a:rPr lang="en-US" sz="1400" dirty="0" smtClean="0"/>
                        <a:t>10.5%</a:t>
                      </a:r>
                      <a:endParaRPr lang="en-US" sz="1400" dirty="0"/>
                    </a:p>
                  </a:txBody>
                  <a:tcPr/>
                </a:tc>
                <a:tc>
                  <a:txBody>
                    <a:bodyPr/>
                    <a:lstStyle/>
                    <a:p>
                      <a:r>
                        <a:rPr lang="en-US" sz="1400" dirty="0" smtClean="0"/>
                        <a:t>11.2%</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28201205"/>
              </p:ext>
            </p:extLst>
          </p:nvPr>
        </p:nvGraphicFramePr>
        <p:xfrm>
          <a:off x="634538" y="4356332"/>
          <a:ext cx="3646516" cy="1483360"/>
        </p:xfrm>
        <a:graphic>
          <a:graphicData uri="http://schemas.openxmlformats.org/drawingml/2006/table">
            <a:tbl>
              <a:tblPr firstRow="1" bandRow="1">
                <a:tableStyleId>{5C22544A-7EE6-4342-B048-85BDC9FD1C3A}</a:tableStyleId>
              </a:tblPr>
              <a:tblGrid>
                <a:gridCol w="1826029"/>
                <a:gridCol w="1820487"/>
              </a:tblGrid>
              <a:tr h="370840">
                <a:tc>
                  <a:txBody>
                    <a:bodyPr/>
                    <a:lstStyle/>
                    <a:p>
                      <a:r>
                        <a:rPr lang="en-US" sz="1400" dirty="0" smtClean="0"/>
                        <a:t>Initial</a:t>
                      </a:r>
                      <a:r>
                        <a:rPr lang="en-US" sz="1400" baseline="0" dirty="0" smtClean="0"/>
                        <a:t> (Jan 1970)</a:t>
                      </a:r>
                      <a:endParaRPr lang="en-US" sz="1400" dirty="0"/>
                    </a:p>
                  </a:txBody>
                  <a:tcPr/>
                </a:tc>
                <a:tc>
                  <a:txBody>
                    <a:bodyPr/>
                    <a:lstStyle/>
                    <a:p>
                      <a:r>
                        <a:rPr lang="en-US" sz="1400" dirty="0" smtClean="0"/>
                        <a:t>$100,000</a:t>
                      </a:r>
                      <a:endParaRPr lang="en-US" sz="1400" dirty="0"/>
                    </a:p>
                  </a:txBody>
                  <a:tcPr/>
                </a:tc>
              </a:tr>
              <a:tr h="370840">
                <a:tc>
                  <a:txBody>
                    <a:bodyPr/>
                    <a:lstStyle/>
                    <a:p>
                      <a:r>
                        <a:rPr lang="en-US" sz="1400" dirty="0" smtClean="0"/>
                        <a:t>Portfolio Six</a:t>
                      </a:r>
                      <a:endParaRPr lang="en-US" sz="1400" dirty="0"/>
                    </a:p>
                  </a:txBody>
                  <a:tcPr/>
                </a:tc>
                <a:tc>
                  <a:txBody>
                    <a:bodyPr/>
                    <a:lstStyle/>
                    <a:p>
                      <a:r>
                        <a:rPr lang="en-US" sz="1400" dirty="0" smtClean="0"/>
                        <a:t>$8,164,368</a:t>
                      </a:r>
                      <a:endParaRPr lang="en-US" sz="1400" dirty="0"/>
                    </a:p>
                  </a:txBody>
                  <a:tcPr/>
                </a:tc>
              </a:tr>
              <a:tr h="370840">
                <a:tc>
                  <a:txBody>
                    <a:bodyPr/>
                    <a:lstStyle/>
                    <a:p>
                      <a:r>
                        <a:rPr lang="en-US" sz="1400" dirty="0" smtClean="0"/>
                        <a:t>Portfolio</a:t>
                      </a:r>
                      <a:r>
                        <a:rPr lang="en-US" sz="1400" baseline="0" dirty="0" smtClean="0"/>
                        <a:t> One</a:t>
                      </a:r>
                      <a:endParaRPr lang="en-US" sz="1400" dirty="0"/>
                    </a:p>
                  </a:txBody>
                  <a:tcPr/>
                </a:tc>
                <a:tc>
                  <a:txBody>
                    <a:bodyPr/>
                    <a:lstStyle/>
                    <a:p>
                      <a:r>
                        <a:rPr lang="en-US" sz="1400" dirty="0" smtClean="0"/>
                        <a:t>$4,069,110</a:t>
                      </a:r>
                      <a:endParaRPr lang="en-US" sz="1400" dirty="0"/>
                    </a:p>
                  </a:txBody>
                  <a:tcPr/>
                </a:tc>
              </a:tr>
              <a:tr h="370840">
                <a:tc>
                  <a:txBody>
                    <a:bodyPr/>
                    <a:lstStyle/>
                    <a:p>
                      <a:r>
                        <a:rPr lang="en-US" sz="1400" dirty="0" smtClean="0"/>
                        <a:t>Difference</a:t>
                      </a:r>
                      <a:endParaRPr lang="en-US" sz="1400" dirty="0"/>
                    </a:p>
                  </a:txBody>
                  <a:tcPr/>
                </a:tc>
                <a:tc>
                  <a:txBody>
                    <a:bodyPr/>
                    <a:lstStyle/>
                    <a:p>
                      <a:r>
                        <a:rPr lang="en-US" sz="1400" dirty="0" smtClean="0">
                          <a:solidFill>
                            <a:srgbClr val="FF0000"/>
                          </a:solidFill>
                        </a:rPr>
                        <a:t>$4,095,358</a:t>
                      </a:r>
                      <a:endParaRPr lang="en-US" sz="1400" dirty="0">
                        <a:solidFill>
                          <a:srgbClr val="FF0000"/>
                        </a:solidFill>
                      </a:endParaRPr>
                    </a:p>
                  </a:txBody>
                  <a:tcPr/>
                </a:tc>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687" y="1090469"/>
            <a:ext cx="4580312" cy="457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356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Return of Investment Steps</a:t>
            </a:r>
            <a:endParaRPr lang="en-US" dirty="0"/>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05" y="1111019"/>
            <a:ext cx="4808175" cy="480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871258" y="1612669"/>
            <a:ext cx="4089581" cy="2308324"/>
          </a:xfrm>
          <a:prstGeom prst="rect">
            <a:avLst/>
          </a:prstGeom>
          <a:noFill/>
        </p:spPr>
        <p:txBody>
          <a:bodyPr wrap="none" rtlCol="0">
            <a:spAutoFit/>
          </a:bodyPr>
          <a:lstStyle/>
          <a:p>
            <a:r>
              <a:rPr lang="en-US" sz="1200" dirty="0" smtClean="0">
                <a:latin typeface="Courier New" panose="02070309020205020404" pitchFamily="49" charset="0"/>
                <a:cs typeface="Courier New" panose="02070309020205020404" pitchFamily="49" charset="0"/>
              </a:rPr>
              <a:t># R code which generates the scatterplot</a:t>
            </a:r>
          </a:p>
          <a:p>
            <a:r>
              <a:rPr lang="en-US" sz="1200" dirty="0" smtClean="0">
                <a:latin typeface="Courier New" panose="02070309020205020404" pitchFamily="49" charset="0"/>
                <a:cs typeface="Courier New" panose="02070309020205020404" pitchFamily="49" charset="0"/>
              </a:rPr>
              <a:t>return </a:t>
            </a:r>
            <a:r>
              <a:rPr lang="en-US" sz="1200" dirty="0">
                <a:latin typeface="Courier New" panose="02070309020205020404" pitchFamily="49" charset="0"/>
                <a:cs typeface="Courier New" panose="02070309020205020404" pitchFamily="49" charset="0"/>
              </a:rPr>
              <a:t>&lt;- c( 8.8, 8.7, 8.8, 8.9, 9.9,10.5)</a:t>
            </a:r>
          </a:p>
          <a:p>
            <a:r>
              <a:rPr lang="en-US" sz="1200" dirty="0" err="1">
                <a:latin typeface="Courier New" panose="02070309020205020404" pitchFamily="49" charset="0"/>
                <a:cs typeface="Courier New" panose="02070309020205020404" pitchFamily="49" charset="0"/>
              </a:rPr>
              <a:t>stddev</a:t>
            </a:r>
            <a:r>
              <a:rPr lang="en-US" sz="1200" dirty="0">
                <a:latin typeface="Courier New" panose="02070309020205020404" pitchFamily="49" charset="0"/>
                <a:cs typeface="Courier New" panose="02070309020205020404" pitchFamily="49" charset="0"/>
              </a:rPr>
              <a:t> &lt;- c(11.3,10.9,10.4,10.8,10.7,11.2)</a:t>
            </a:r>
          </a:p>
          <a:p>
            <a:r>
              <a:rPr lang="en-US" sz="1200" dirty="0" err="1">
                <a:latin typeface="Courier New" panose="02070309020205020404" pitchFamily="49" charset="0"/>
                <a:cs typeface="Courier New" panose="02070309020205020404" pitchFamily="49" charset="0"/>
              </a:rPr>
              <a:t>pos</a:t>
            </a:r>
            <a:r>
              <a:rPr lang="en-US" sz="1200" dirty="0">
                <a:latin typeface="Courier New" panose="02070309020205020404" pitchFamily="49" charset="0"/>
                <a:cs typeface="Courier New" panose="02070309020205020404" pitchFamily="49" charset="0"/>
              </a:rPr>
              <a:t> &lt;- c(2</a:t>
            </a:r>
            <a:r>
              <a:rPr lang="en-US" sz="1200" dirty="0" smtClean="0">
                <a:latin typeface="Courier New" panose="02070309020205020404" pitchFamily="49" charset="0"/>
                <a:cs typeface="Courier New" panose="02070309020205020404" pitchFamily="49" charset="0"/>
              </a:rPr>
              <a:t>, 4, 4, 4, 4, 2</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label &lt;- c("1. Basics", "2. Modify bonds</a:t>
            </a:r>
            <a:r>
              <a:rPr lang="en-US" sz="1200" dirty="0" smtClean="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"3. Add REITs", "4. Add small-cap</a:t>
            </a:r>
            <a:r>
              <a:rPr lang="en-US" sz="1200" dirty="0" smtClean="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"5. Add value", "6. Go global")</a:t>
            </a:r>
          </a:p>
          <a:p>
            <a:r>
              <a:rPr lang="en-US" sz="1200" dirty="0">
                <a:latin typeface="Courier New" panose="02070309020205020404" pitchFamily="49" charset="0"/>
                <a:cs typeface="Courier New" panose="02070309020205020404" pitchFamily="49" charset="0"/>
              </a:rPr>
              <a:t>plot(return ~ </a:t>
            </a:r>
            <a:r>
              <a:rPr lang="en-US" sz="1200" dirty="0" err="1">
                <a:latin typeface="Courier New" panose="02070309020205020404" pitchFamily="49" charset="0"/>
                <a:cs typeface="Courier New" panose="02070309020205020404" pitchFamily="49" charset="0"/>
              </a:rPr>
              <a:t>stddev</a:t>
            </a:r>
            <a:r>
              <a:rPr lang="en-US" sz="1200" dirty="0">
                <a:latin typeface="Courier New" panose="02070309020205020404" pitchFamily="49" charset="0"/>
                <a:cs typeface="Courier New" panose="02070309020205020404" pitchFamily="49" charset="0"/>
              </a:rPr>
              <a:t>, col="red</a:t>
            </a:r>
            <a:r>
              <a:rPr lang="en-US" sz="1200" dirty="0" smtClean="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xlab</a:t>
            </a:r>
            <a:r>
              <a:rPr lang="en-US" sz="1200" dirty="0">
                <a:latin typeface="Courier New" panose="02070309020205020404" pitchFamily="49" charset="0"/>
                <a:cs typeface="Courier New" panose="02070309020205020404" pitchFamily="49" charset="0"/>
              </a:rPr>
              <a:t>="Standard Deviation</a:t>
            </a:r>
            <a:r>
              <a:rPr lang="en-US" sz="1200" dirty="0" smtClean="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ylab</a:t>
            </a:r>
            <a:r>
              <a:rPr lang="en-US" sz="1200" dirty="0">
                <a:latin typeface="Courier New" panose="02070309020205020404" pitchFamily="49" charset="0"/>
                <a:cs typeface="Courier New" panose="02070309020205020404" pitchFamily="49" charset="0"/>
              </a:rPr>
              <a:t>="Annualized Return")</a:t>
            </a:r>
          </a:p>
          <a:p>
            <a:r>
              <a:rPr lang="en-US" sz="1200" dirty="0">
                <a:latin typeface="Courier New" panose="02070309020205020404" pitchFamily="49" charset="0"/>
                <a:cs typeface="Courier New" panose="02070309020205020404" pitchFamily="49" charset="0"/>
              </a:rPr>
              <a:t>text(return ~ </a:t>
            </a:r>
            <a:r>
              <a:rPr lang="en-US" sz="1200" dirty="0" err="1">
                <a:latin typeface="Courier New" panose="02070309020205020404" pitchFamily="49" charset="0"/>
                <a:cs typeface="Courier New" panose="02070309020205020404" pitchFamily="49" charset="0"/>
              </a:rPr>
              <a:t>stddev</a:t>
            </a:r>
            <a:r>
              <a:rPr lang="en-US" sz="1200" dirty="0">
                <a:latin typeface="Courier New" panose="02070309020205020404" pitchFamily="49" charset="0"/>
                <a:cs typeface="Courier New" panose="02070309020205020404" pitchFamily="49" charset="0"/>
              </a:rPr>
              <a:t>, labels=label, </a:t>
            </a:r>
            <a:r>
              <a:rPr lang="en-US" sz="1200" dirty="0" err="1">
                <a:latin typeface="Courier New" panose="02070309020205020404" pitchFamily="49" charset="0"/>
                <a:cs typeface="Courier New" panose="02070309020205020404" pitchFamily="49" charset="0"/>
              </a:rPr>
              <a:t>cex</a:t>
            </a:r>
            <a:r>
              <a:rPr lang="en-US" sz="1200" dirty="0">
                <a:latin typeface="Courier New" panose="02070309020205020404" pitchFamily="49" charset="0"/>
                <a:cs typeface="Courier New" panose="02070309020205020404" pitchFamily="49" charset="0"/>
              </a:rPr>
              <a:t>=1</a:t>
            </a:r>
            <a:r>
              <a:rPr lang="en-US" sz="1200" dirty="0" smtClean="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pos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pos</a:t>
            </a:r>
            <a:r>
              <a:rPr lang="en-US" sz="1200" dirty="0">
                <a:latin typeface="Courier New" panose="02070309020205020404" pitchFamily="49" charset="0"/>
                <a:cs typeface="Courier New" panose="02070309020205020404" pitchFamily="49" charset="0"/>
              </a:rPr>
              <a:t>, offset=0.4)</a:t>
            </a:r>
          </a:p>
        </p:txBody>
      </p:sp>
    </p:spTree>
    <p:extLst>
      <p:ext uri="{BB962C8B-B14F-4D97-AF65-F5344CB8AC3E}">
        <p14:creationId xmlns:p14="http://schemas.microsoft.com/office/powerpoint/2010/main" val="2042777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Frontier</a:t>
            </a:r>
          </a:p>
        </p:txBody>
      </p:sp>
      <p:sp>
        <p:nvSpPr>
          <p:cNvPr id="3" name="Content Placeholder 2"/>
          <p:cNvSpPr>
            <a:spLocks noGrp="1"/>
          </p:cNvSpPr>
          <p:nvPr>
            <p:ph idx="1"/>
          </p:nvPr>
        </p:nvSpPr>
        <p:spPr/>
        <p:txBody>
          <a:bodyPr/>
          <a:lstStyle/>
          <a:p>
            <a:r>
              <a:rPr lang="en-US" sz="1400" dirty="0" smtClean="0"/>
              <a:t>Concept of modern portfolio theory introduced by Harry Markowitz and others in 1952.</a:t>
            </a:r>
            <a:endParaRPr lang="en-US" sz="1400" dirty="0">
              <a:hlinkClick r:id="rId2"/>
            </a:endParaRPr>
          </a:p>
          <a:p>
            <a:r>
              <a:rPr lang="en-US" sz="1400" dirty="0" smtClean="0">
                <a:hlinkClick r:id="rId2"/>
              </a:rPr>
              <a:t>http</a:t>
            </a:r>
            <a:r>
              <a:rPr lang="en-US" sz="1400" dirty="0">
                <a:hlinkClick r:id="rId2"/>
              </a:rPr>
              <a:t>://</a:t>
            </a:r>
            <a:r>
              <a:rPr lang="en-US" sz="1400" dirty="0" smtClean="0">
                <a:hlinkClick r:id="rId2"/>
              </a:rPr>
              <a:t>idiosyncraticwhisk.blogspot.com/2014/03/stockbond-asset-allocation-part-3-short.html</a:t>
            </a:r>
            <a:endParaRPr lang="en-US" sz="1400" dirty="0" smtClean="0"/>
          </a:p>
          <a:p>
            <a:r>
              <a:rPr lang="en-US" sz="1400" dirty="0">
                <a:hlinkClick r:id="rId3"/>
              </a:rPr>
              <a:t>http://</a:t>
            </a:r>
            <a:r>
              <a:rPr lang="en-US" sz="1400" dirty="0" smtClean="0">
                <a:hlinkClick r:id="rId3"/>
              </a:rPr>
              <a:t>www.swapmeetdave.com/Bible/USForeign.htm</a:t>
            </a:r>
            <a:endParaRPr lang="en-US" sz="1400" dirty="0" smtClean="0"/>
          </a:p>
          <a:p>
            <a:endParaRPr lang="en-US" sz="1400" dirty="0"/>
          </a:p>
        </p:txBody>
      </p:sp>
      <p:pic>
        <p:nvPicPr>
          <p:cNvPr id="4" name="Picture 4" descr="http://1.bp.blogspot.com/-vxhMqA6J9WQ/UxKkTY8wHlI/AAAAAAAABeU/u06QQ1MDh7Q/s160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08" y="2446713"/>
            <a:ext cx="424815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rve shows that adding foreign investments&#10;to a portfolio will decrease ri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798" y="2508624"/>
            <a:ext cx="436245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528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Aggressive vs. Moderate Portfolio</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14912"/>
            <a:ext cx="4538975" cy="453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564" y="1314912"/>
            <a:ext cx="4530436" cy="45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858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Moderate vs Conservative Portfolio</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8286"/>
            <a:ext cx="4530436" cy="45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551" y="1298287"/>
            <a:ext cx="4530436" cy="45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4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Allocations – </a:t>
            </a:r>
            <a:r>
              <a:rPr lang="en-US" dirty="0"/>
              <a:t>Fidelity Investments</a:t>
            </a:r>
            <a:br>
              <a:rPr lang="en-US" dirty="0"/>
            </a:br>
            <a:r>
              <a:rPr lang="en-US" sz="1400" dirty="0"/>
              <a:t>https://www.fidelity.com/managed-accounts/portfolio-advisory-service/asset-allocation-benefits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1233488"/>
            <a:ext cx="52006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56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Covered</a:t>
            </a:r>
            <a:endParaRPr lang="en-US" b="0" dirty="0"/>
          </a:p>
        </p:txBody>
      </p:sp>
      <p:sp>
        <p:nvSpPr>
          <p:cNvPr id="5" name="Content Placeholder 4"/>
          <p:cNvSpPr>
            <a:spLocks noGrp="1"/>
          </p:cNvSpPr>
          <p:nvPr>
            <p:ph idx="1"/>
          </p:nvPr>
        </p:nvSpPr>
        <p:spPr/>
        <p:txBody>
          <a:bodyPr/>
          <a:lstStyle/>
          <a:p>
            <a:r>
              <a:rPr lang="en-US" dirty="0" smtClean="0"/>
              <a:t>Asset Allocation</a:t>
            </a:r>
          </a:p>
          <a:p>
            <a:r>
              <a:rPr lang="en-US" dirty="0"/>
              <a:t>The Ultimate Buy and Hold Strategy </a:t>
            </a:r>
            <a:r>
              <a:rPr lang="en-US" dirty="0" smtClean="0"/>
              <a:t>2014</a:t>
            </a:r>
          </a:p>
          <a:p>
            <a:r>
              <a:rPr lang="en-US" dirty="0" smtClean="0"/>
              <a:t>Alternate Allocations</a:t>
            </a:r>
          </a:p>
          <a:p>
            <a:r>
              <a:rPr lang="en-US" dirty="0" smtClean="0"/>
              <a:t>Tools to Analyze and Monitor Portfolios</a:t>
            </a:r>
          </a:p>
          <a:p>
            <a:endParaRPr lang="en-US" dirty="0" smtClean="0"/>
          </a:p>
        </p:txBody>
      </p:sp>
    </p:spTree>
    <p:extLst>
      <p:ext uri="{BB962C8B-B14F-4D97-AF65-F5344CB8AC3E}">
        <p14:creationId xmlns:p14="http://schemas.microsoft.com/office/powerpoint/2010/main" val="3119740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American Association of Individual Investors (AAII)</a:t>
            </a:r>
            <a:br>
              <a:rPr lang="en-US" sz="2400" dirty="0" smtClean="0"/>
            </a:br>
            <a:r>
              <a:rPr lang="en-US" sz="1600" dirty="0" smtClean="0"/>
              <a:t>http</a:t>
            </a:r>
            <a:r>
              <a:rPr lang="en-US" sz="1600" dirty="0"/>
              <a:t>://www.aaii.com/asset-allocation?adv=yes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095" y="1081173"/>
            <a:ext cx="6602209" cy="512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222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Schwab Tax-Deferred ETF Portfolios</a:t>
            </a:r>
            <a:br>
              <a:rPr lang="en-US" dirty="0"/>
            </a:br>
            <a:r>
              <a:rPr lang="en-US" sz="2000" b="0" dirty="0"/>
              <a:t>http://paulmerriman.com/schwab-tax-deferred-etf-portfolios/</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3338116120"/>
              </p:ext>
            </p:extLst>
          </p:nvPr>
        </p:nvGraphicFramePr>
        <p:xfrm>
          <a:off x="473825" y="1044517"/>
          <a:ext cx="8229600" cy="5191760"/>
        </p:xfrm>
        <a:graphic>
          <a:graphicData uri="http://schemas.openxmlformats.org/drawingml/2006/table">
            <a:tbl>
              <a:tblPr firstRow="1" bandRow="1">
                <a:tableStyleId>{5C22544A-7EE6-4342-B048-85BDC9FD1C3A}</a:tableStyleId>
              </a:tblPr>
              <a:tblGrid>
                <a:gridCol w="3707476"/>
                <a:gridCol w="931026"/>
                <a:gridCol w="1221971"/>
                <a:gridCol w="1072342"/>
                <a:gridCol w="1296785"/>
              </a:tblGrid>
              <a:tr h="370840">
                <a:tc>
                  <a:txBody>
                    <a:bodyPr/>
                    <a:lstStyle/>
                    <a:p>
                      <a:r>
                        <a:rPr lang="en-US" sz="1400" dirty="0" smtClean="0"/>
                        <a:t>ETF</a:t>
                      </a:r>
                      <a:endParaRPr lang="en-US" sz="1400" dirty="0"/>
                    </a:p>
                  </a:txBody>
                  <a:tcPr/>
                </a:tc>
                <a:tc>
                  <a:txBody>
                    <a:bodyPr/>
                    <a:lstStyle/>
                    <a:p>
                      <a:r>
                        <a:rPr lang="en-US" sz="1400" dirty="0" smtClean="0"/>
                        <a:t>Symbol</a:t>
                      </a:r>
                      <a:endParaRPr lang="en-US" sz="1400" dirty="0"/>
                    </a:p>
                  </a:txBody>
                  <a:tcPr/>
                </a:tc>
                <a:tc>
                  <a:txBody>
                    <a:bodyPr/>
                    <a:lstStyle/>
                    <a:p>
                      <a:r>
                        <a:rPr lang="en-US" sz="1400" dirty="0" smtClean="0"/>
                        <a:t>Aggressive</a:t>
                      </a:r>
                      <a:endParaRPr lang="en-US" sz="1400" dirty="0"/>
                    </a:p>
                  </a:txBody>
                  <a:tcPr/>
                </a:tc>
                <a:tc>
                  <a:txBody>
                    <a:bodyPr/>
                    <a:lstStyle/>
                    <a:p>
                      <a:r>
                        <a:rPr lang="en-US" sz="1400" dirty="0" smtClean="0"/>
                        <a:t>Moderate</a:t>
                      </a:r>
                      <a:endParaRPr lang="en-US" sz="1400" dirty="0"/>
                    </a:p>
                  </a:txBody>
                  <a:tcPr/>
                </a:tc>
                <a:tc>
                  <a:txBody>
                    <a:bodyPr/>
                    <a:lstStyle/>
                    <a:p>
                      <a:r>
                        <a:rPr lang="en-US" sz="1400" dirty="0" smtClean="0"/>
                        <a:t>Conservative</a:t>
                      </a:r>
                      <a:endParaRPr lang="en-US" sz="1400" dirty="0"/>
                    </a:p>
                  </a:txBody>
                  <a:tcPr/>
                </a:tc>
              </a:tr>
              <a:tr h="370840">
                <a:tc>
                  <a:txBody>
                    <a:bodyPr/>
                    <a:lstStyle/>
                    <a:p>
                      <a:r>
                        <a:rPr lang="en-US" dirty="0" smtClean="0"/>
                        <a:t>Schwab Large-Cap</a:t>
                      </a:r>
                      <a:endParaRPr lang="en-US" dirty="0"/>
                    </a:p>
                  </a:txBody>
                  <a:tcPr/>
                </a:tc>
                <a:tc>
                  <a:txBody>
                    <a:bodyPr/>
                    <a:lstStyle/>
                    <a:p>
                      <a:r>
                        <a:rPr lang="en-US" dirty="0" smtClean="0"/>
                        <a:t>SCHX</a:t>
                      </a:r>
                      <a:endParaRPr lang="en-US" dirty="0"/>
                    </a:p>
                  </a:txBody>
                  <a:tcPr/>
                </a:tc>
                <a:tc>
                  <a:txBody>
                    <a:bodyPr/>
                    <a:lstStyle/>
                    <a:p>
                      <a:r>
                        <a:rPr lang="en-US" dirty="0" smtClean="0"/>
                        <a:t>10%</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r>
              <a:tr h="370840">
                <a:tc>
                  <a:txBody>
                    <a:bodyPr/>
                    <a:lstStyle/>
                    <a:p>
                      <a:r>
                        <a:rPr lang="en-US" sz="1800" b="0" i="0" kern="1200" dirty="0" smtClean="0">
                          <a:solidFill>
                            <a:schemeClr val="dk1"/>
                          </a:solidFill>
                          <a:effectLst/>
                          <a:latin typeface="+mn-lt"/>
                          <a:ea typeface="+mn-ea"/>
                          <a:cs typeface="+mn-cs"/>
                        </a:rPr>
                        <a:t>Schwab U.S. Large-Cap Value</a:t>
                      </a:r>
                      <a:endParaRPr lang="en-US" dirty="0"/>
                    </a:p>
                  </a:txBody>
                  <a:tcPr/>
                </a:tc>
                <a:tc>
                  <a:txBody>
                    <a:bodyPr/>
                    <a:lstStyle/>
                    <a:p>
                      <a:r>
                        <a:rPr lang="en-US" dirty="0" smtClean="0"/>
                        <a:t>SCHV</a:t>
                      </a:r>
                      <a:endParaRPr lang="en-US" dirty="0"/>
                    </a:p>
                  </a:txBody>
                  <a:tcPr/>
                </a:tc>
                <a:tc>
                  <a:txBody>
                    <a:bodyPr/>
                    <a:lstStyle/>
                    <a:p>
                      <a:r>
                        <a:rPr lang="en-US" dirty="0" smtClean="0"/>
                        <a:t>10%</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r>
              <a:tr h="370840">
                <a:tc>
                  <a:txBody>
                    <a:bodyPr/>
                    <a:lstStyle/>
                    <a:p>
                      <a:r>
                        <a:rPr lang="en-US" sz="1800" b="0" i="0" kern="1200" dirty="0" smtClean="0">
                          <a:solidFill>
                            <a:schemeClr val="dk1"/>
                          </a:solidFill>
                          <a:effectLst/>
                          <a:latin typeface="+mn-lt"/>
                          <a:ea typeface="+mn-ea"/>
                          <a:cs typeface="+mn-cs"/>
                        </a:rPr>
                        <a:t>Schwab U.S. Small-Cap</a:t>
                      </a:r>
                      <a:endParaRPr lang="en-US" dirty="0"/>
                    </a:p>
                  </a:txBody>
                  <a:tcPr/>
                </a:tc>
                <a:tc>
                  <a:txBody>
                    <a:bodyPr/>
                    <a:lstStyle/>
                    <a:p>
                      <a:r>
                        <a:rPr lang="en-US" dirty="0" smtClean="0"/>
                        <a:t>SCHA</a:t>
                      </a:r>
                      <a:endParaRPr lang="en-US" dirty="0"/>
                    </a:p>
                  </a:txBody>
                  <a:tcPr/>
                </a:tc>
                <a:tc>
                  <a:txBody>
                    <a:bodyPr/>
                    <a:lstStyle/>
                    <a:p>
                      <a:r>
                        <a:rPr lang="en-US" dirty="0" smtClean="0"/>
                        <a:t>10%</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r>
              <a:tr h="370840">
                <a:tc>
                  <a:txBody>
                    <a:bodyPr/>
                    <a:lstStyle/>
                    <a:p>
                      <a:r>
                        <a:rPr lang="en-US" sz="1800" b="0" i="0" kern="1200" dirty="0" smtClean="0">
                          <a:solidFill>
                            <a:schemeClr val="dk1"/>
                          </a:solidFill>
                          <a:effectLst/>
                          <a:latin typeface="+mn-lt"/>
                          <a:ea typeface="+mn-ea"/>
                          <a:cs typeface="+mn-cs"/>
                        </a:rPr>
                        <a:t>SPDR S&amp;P 600 S-C Value</a:t>
                      </a:r>
                      <a:endParaRPr lang="en-US" dirty="0"/>
                    </a:p>
                  </a:txBody>
                  <a:tcPr/>
                </a:tc>
                <a:tc>
                  <a:txBody>
                    <a:bodyPr/>
                    <a:lstStyle/>
                    <a:p>
                      <a:r>
                        <a:rPr lang="en-US" sz="1800" b="0" i="0" kern="1200" dirty="0" smtClean="0">
                          <a:solidFill>
                            <a:schemeClr val="dk1"/>
                          </a:solidFill>
                          <a:effectLst/>
                          <a:latin typeface="+mn-lt"/>
                          <a:ea typeface="+mn-ea"/>
                          <a:cs typeface="+mn-cs"/>
                        </a:rPr>
                        <a:t>SLYV</a:t>
                      </a:r>
                      <a:endParaRPr lang="en-US" dirty="0"/>
                    </a:p>
                  </a:txBody>
                  <a:tcPr/>
                </a:tc>
                <a:tc>
                  <a:txBody>
                    <a:bodyPr/>
                    <a:lstStyle/>
                    <a:p>
                      <a:r>
                        <a:rPr lang="en-US" dirty="0" smtClean="0"/>
                        <a:t>10%</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r>
              <a:tr h="370840">
                <a:tc>
                  <a:txBody>
                    <a:bodyPr/>
                    <a:lstStyle/>
                    <a:p>
                      <a:r>
                        <a:rPr lang="en-US" sz="1800" b="0" i="0" kern="1200" dirty="0" smtClean="0">
                          <a:solidFill>
                            <a:schemeClr val="dk1"/>
                          </a:solidFill>
                          <a:effectLst/>
                          <a:latin typeface="+mn-lt"/>
                          <a:ea typeface="+mn-ea"/>
                          <a:cs typeface="+mn-cs"/>
                        </a:rPr>
                        <a:t>Schwab U.S. REIT</a:t>
                      </a:r>
                      <a:endParaRPr lang="en-US" dirty="0"/>
                    </a:p>
                  </a:txBody>
                  <a:tcPr/>
                </a:tc>
                <a:tc>
                  <a:txBody>
                    <a:bodyPr/>
                    <a:lstStyle/>
                    <a:p>
                      <a:r>
                        <a:rPr lang="en-US" sz="1800" b="0" i="0" kern="1200" dirty="0" smtClean="0">
                          <a:solidFill>
                            <a:schemeClr val="dk1"/>
                          </a:solidFill>
                          <a:effectLst/>
                          <a:latin typeface="+mn-lt"/>
                          <a:ea typeface="+mn-ea"/>
                          <a:cs typeface="+mn-cs"/>
                        </a:rPr>
                        <a:t>SCHH</a:t>
                      </a:r>
                      <a:endParaRPr lang="en-US" dirty="0"/>
                    </a:p>
                  </a:txBody>
                  <a:tcPr/>
                </a:tc>
                <a:tc>
                  <a:txBody>
                    <a:bodyPr/>
                    <a:lstStyle/>
                    <a:p>
                      <a:r>
                        <a:rPr lang="en-US" dirty="0" smtClean="0"/>
                        <a:t>10%</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r>
              <a:tr h="370840">
                <a:tc>
                  <a:txBody>
                    <a:bodyPr/>
                    <a:lstStyle/>
                    <a:p>
                      <a:r>
                        <a:rPr lang="en-US" sz="1800" b="0" i="0" kern="1200" dirty="0" smtClean="0">
                          <a:solidFill>
                            <a:schemeClr val="dk1"/>
                          </a:solidFill>
                          <a:effectLst/>
                          <a:latin typeface="+mn-lt"/>
                          <a:ea typeface="+mn-ea"/>
                          <a:cs typeface="+mn-cs"/>
                        </a:rPr>
                        <a:t>Schwab Intl Equity</a:t>
                      </a:r>
                      <a:endParaRPr lang="en-US" dirty="0"/>
                    </a:p>
                  </a:txBody>
                  <a:tcPr/>
                </a:tc>
                <a:tc>
                  <a:txBody>
                    <a:bodyPr/>
                    <a:lstStyle/>
                    <a:p>
                      <a:r>
                        <a:rPr lang="en-US" sz="1800" b="0" i="0" kern="1200" dirty="0" smtClean="0">
                          <a:solidFill>
                            <a:schemeClr val="dk1"/>
                          </a:solidFill>
                          <a:effectLst/>
                          <a:latin typeface="+mn-lt"/>
                          <a:ea typeface="+mn-ea"/>
                          <a:cs typeface="+mn-cs"/>
                        </a:rPr>
                        <a:t>SCHF</a:t>
                      </a:r>
                      <a:endParaRPr lang="en-US" dirty="0"/>
                    </a:p>
                  </a:txBody>
                  <a:tcPr/>
                </a:tc>
                <a:tc>
                  <a:txBody>
                    <a:bodyPr/>
                    <a:lstStyle/>
                    <a:p>
                      <a:r>
                        <a:rPr lang="en-US" dirty="0" smtClean="0"/>
                        <a:t>10%</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r>
              <a:tr h="370840">
                <a:tc>
                  <a:txBody>
                    <a:bodyPr/>
                    <a:lstStyle/>
                    <a:p>
                      <a:r>
                        <a:rPr lang="en-US" sz="1800" b="0" i="0" kern="1200" dirty="0" smtClean="0">
                          <a:solidFill>
                            <a:schemeClr val="dk1"/>
                          </a:solidFill>
                          <a:effectLst/>
                          <a:latin typeface="+mn-lt"/>
                          <a:ea typeface="+mn-ea"/>
                          <a:cs typeface="+mn-cs"/>
                        </a:rPr>
                        <a:t>SPDR S&amp;P Intl Dividend</a:t>
                      </a:r>
                      <a:endParaRPr lang="en-US" dirty="0"/>
                    </a:p>
                  </a:txBody>
                  <a:tcPr/>
                </a:tc>
                <a:tc>
                  <a:txBody>
                    <a:bodyPr/>
                    <a:lstStyle/>
                    <a:p>
                      <a:r>
                        <a:rPr lang="en-US" sz="1800" b="0" i="0" kern="1200" dirty="0" smtClean="0">
                          <a:solidFill>
                            <a:schemeClr val="dk1"/>
                          </a:solidFill>
                          <a:effectLst/>
                          <a:latin typeface="+mn-lt"/>
                          <a:ea typeface="+mn-ea"/>
                          <a:cs typeface="+mn-cs"/>
                        </a:rPr>
                        <a:t>DWX</a:t>
                      </a:r>
                      <a:endParaRPr lang="en-US" dirty="0"/>
                    </a:p>
                  </a:txBody>
                  <a:tcPr/>
                </a:tc>
                <a:tc>
                  <a:txBody>
                    <a:bodyPr/>
                    <a:lstStyle/>
                    <a:p>
                      <a:r>
                        <a:rPr lang="en-US" dirty="0" smtClean="0"/>
                        <a:t>10%</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r>
              <a:tr h="370840">
                <a:tc>
                  <a:txBody>
                    <a:bodyPr/>
                    <a:lstStyle/>
                    <a:p>
                      <a:r>
                        <a:rPr lang="en-US" sz="1800" b="0" i="0" kern="1200" dirty="0" smtClean="0">
                          <a:solidFill>
                            <a:schemeClr val="dk1"/>
                          </a:solidFill>
                          <a:effectLst/>
                          <a:latin typeface="+mn-lt"/>
                          <a:ea typeface="+mn-ea"/>
                          <a:cs typeface="+mn-cs"/>
                        </a:rPr>
                        <a:t>Schwab Intl Sm-</a:t>
                      </a:r>
                      <a:r>
                        <a:rPr lang="en-US" sz="1800" b="0" i="0" kern="1200" dirty="0" err="1" smtClean="0">
                          <a:solidFill>
                            <a:schemeClr val="dk1"/>
                          </a:solidFill>
                          <a:effectLst/>
                          <a:latin typeface="+mn-lt"/>
                          <a:ea typeface="+mn-ea"/>
                          <a:cs typeface="+mn-cs"/>
                        </a:rPr>
                        <a:t>Cp</a:t>
                      </a:r>
                      <a:r>
                        <a:rPr lang="en-US" sz="1800" b="0" i="0" kern="1200" dirty="0" smtClean="0">
                          <a:solidFill>
                            <a:schemeClr val="dk1"/>
                          </a:solidFill>
                          <a:effectLst/>
                          <a:latin typeface="+mn-lt"/>
                          <a:ea typeface="+mn-ea"/>
                          <a:cs typeface="+mn-cs"/>
                        </a:rPr>
                        <a:t> Equity</a:t>
                      </a:r>
                      <a:endParaRPr lang="en-US" dirty="0"/>
                    </a:p>
                  </a:txBody>
                  <a:tcPr/>
                </a:tc>
                <a:tc>
                  <a:txBody>
                    <a:bodyPr/>
                    <a:lstStyle/>
                    <a:p>
                      <a:r>
                        <a:rPr lang="en-US" sz="1800" b="0" i="0" kern="1200" dirty="0" smtClean="0">
                          <a:solidFill>
                            <a:schemeClr val="dk1"/>
                          </a:solidFill>
                          <a:effectLst/>
                          <a:latin typeface="+mn-lt"/>
                          <a:ea typeface="+mn-ea"/>
                          <a:cs typeface="+mn-cs"/>
                        </a:rPr>
                        <a:t>SCHC</a:t>
                      </a:r>
                      <a:endParaRPr lang="en-US" dirty="0"/>
                    </a:p>
                  </a:txBody>
                  <a:tcPr/>
                </a:tc>
                <a:tc>
                  <a:txBody>
                    <a:bodyPr/>
                    <a:lstStyle/>
                    <a:p>
                      <a:r>
                        <a:rPr lang="en-US" dirty="0" smtClean="0"/>
                        <a:t>20%</a:t>
                      </a:r>
                      <a:endParaRPr lang="en-US" dirty="0"/>
                    </a:p>
                  </a:txBody>
                  <a:tcPr/>
                </a:tc>
                <a:tc>
                  <a:txBody>
                    <a:bodyPr/>
                    <a:lstStyle/>
                    <a:p>
                      <a:r>
                        <a:rPr lang="en-US" dirty="0" smtClean="0"/>
                        <a:t>12%</a:t>
                      </a:r>
                      <a:endParaRPr lang="en-US" dirty="0"/>
                    </a:p>
                  </a:txBody>
                  <a:tcPr/>
                </a:tc>
                <a:tc>
                  <a:txBody>
                    <a:bodyPr/>
                    <a:lstStyle/>
                    <a:p>
                      <a:r>
                        <a:rPr lang="en-US" dirty="0" smtClean="0"/>
                        <a:t>8%</a:t>
                      </a:r>
                      <a:endParaRPr lang="en-US" dirty="0"/>
                    </a:p>
                  </a:txBody>
                  <a:tcPr/>
                </a:tc>
              </a:tr>
              <a:tr h="370840">
                <a:tc>
                  <a:txBody>
                    <a:bodyPr/>
                    <a:lstStyle/>
                    <a:p>
                      <a:r>
                        <a:rPr lang="en-US" sz="1800" b="0" i="0" kern="1200" dirty="0" smtClean="0">
                          <a:solidFill>
                            <a:schemeClr val="dk1"/>
                          </a:solidFill>
                          <a:effectLst/>
                          <a:latin typeface="+mn-lt"/>
                          <a:ea typeface="+mn-ea"/>
                          <a:cs typeface="+mn-cs"/>
                        </a:rPr>
                        <a:t>Schwab Emerging Mkt </a:t>
                      </a:r>
                      <a:r>
                        <a:rPr lang="en-US" sz="1800" b="0" i="0" kern="1200" dirty="0" err="1" smtClean="0">
                          <a:solidFill>
                            <a:schemeClr val="dk1"/>
                          </a:solidFill>
                          <a:effectLst/>
                          <a:latin typeface="+mn-lt"/>
                          <a:ea typeface="+mn-ea"/>
                          <a:cs typeface="+mn-cs"/>
                        </a:rPr>
                        <a:t>Eq</a:t>
                      </a:r>
                      <a:endParaRPr lang="en-US" dirty="0"/>
                    </a:p>
                  </a:txBody>
                  <a:tcPr/>
                </a:tc>
                <a:tc>
                  <a:txBody>
                    <a:bodyPr/>
                    <a:lstStyle/>
                    <a:p>
                      <a:r>
                        <a:rPr lang="en-US" sz="1800" b="0" i="0" kern="1200" dirty="0" smtClean="0">
                          <a:solidFill>
                            <a:schemeClr val="dk1"/>
                          </a:solidFill>
                          <a:effectLst/>
                          <a:latin typeface="+mn-lt"/>
                          <a:ea typeface="+mn-ea"/>
                          <a:cs typeface="+mn-cs"/>
                        </a:rPr>
                        <a:t>SCHE</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r>
              <a:tr h="370840">
                <a:tc>
                  <a:txBody>
                    <a:bodyPr/>
                    <a:lstStyle/>
                    <a:p>
                      <a:r>
                        <a:rPr lang="en-US" sz="1800" b="0" i="0" kern="1200" dirty="0" smtClean="0">
                          <a:solidFill>
                            <a:schemeClr val="dk1"/>
                          </a:solidFill>
                          <a:effectLst/>
                          <a:latin typeface="+mn-lt"/>
                          <a:ea typeface="+mn-ea"/>
                          <a:cs typeface="+mn-cs"/>
                        </a:rPr>
                        <a:t>SPDR S&amp;P Emerging </a:t>
                      </a:r>
                      <a:r>
                        <a:rPr lang="en-US" sz="1800" b="0" i="0" kern="1200" dirty="0" err="1" smtClean="0">
                          <a:solidFill>
                            <a:schemeClr val="dk1"/>
                          </a:solidFill>
                          <a:effectLst/>
                          <a:latin typeface="+mn-lt"/>
                          <a:ea typeface="+mn-ea"/>
                          <a:cs typeface="+mn-cs"/>
                        </a:rPr>
                        <a:t>Mkts</a:t>
                      </a:r>
                      <a:r>
                        <a:rPr lang="en-US" sz="1800" b="0" i="0" kern="1200" dirty="0" smtClean="0">
                          <a:solidFill>
                            <a:schemeClr val="dk1"/>
                          </a:solidFill>
                          <a:effectLst/>
                          <a:latin typeface="+mn-lt"/>
                          <a:ea typeface="+mn-ea"/>
                          <a:cs typeface="+mn-cs"/>
                        </a:rPr>
                        <a:t> Sm-</a:t>
                      </a:r>
                      <a:r>
                        <a:rPr lang="en-US" sz="1800" b="0" i="0" kern="1200" dirty="0" err="1" smtClean="0">
                          <a:solidFill>
                            <a:schemeClr val="dk1"/>
                          </a:solidFill>
                          <a:effectLst/>
                          <a:latin typeface="+mn-lt"/>
                          <a:ea typeface="+mn-ea"/>
                          <a:cs typeface="+mn-cs"/>
                        </a:rPr>
                        <a:t>Cp</a:t>
                      </a:r>
                      <a:endParaRPr lang="en-US" dirty="0"/>
                    </a:p>
                  </a:txBody>
                  <a:tcPr/>
                </a:tc>
                <a:tc>
                  <a:txBody>
                    <a:bodyPr/>
                    <a:lstStyle/>
                    <a:p>
                      <a:r>
                        <a:rPr lang="en-US" sz="1800" b="0" i="0" kern="1200" dirty="0" smtClean="0">
                          <a:solidFill>
                            <a:schemeClr val="dk1"/>
                          </a:solidFill>
                          <a:effectLst/>
                          <a:latin typeface="+mn-lt"/>
                          <a:ea typeface="+mn-ea"/>
                          <a:cs typeface="+mn-cs"/>
                        </a:rPr>
                        <a:t>EWX</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r>
              <a:tr h="370840">
                <a:tc>
                  <a:txBody>
                    <a:bodyPr/>
                    <a:lstStyle/>
                    <a:p>
                      <a:r>
                        <a:rPr lang="en-US" sz="1800" b="0" i="0" kern="1200" dirty="0" smtClean="0">
                          <a:solidFill>
                            <a:schemeClr val="dk1"/>
                          </a:solidFill>
                          <a:effectLst/>
                          <a:latin typeface="+mn-lt"/>
                          <a:ea typeface="+mn-ea"/>
                          <a:cs typeface="+mn-cs"/>
                        </a:rPr>
                        <a:t>Schwab S-T U.S. Treasury</a:t>
                      </a:r>
                      <a:endParaRPr lang="en-US" dirty="0"/>
                    </a:p>
                  </a:txBody>
                  <a:tcPr/>
                </a:tc>
                <a:tc>
                  <a:txBody>
                    <a:bodyPr/>
                    <a:lstStyle/>
                    <a:p>
                      <a:r>
                        <a:rPr lang="en-US" sz="1800" b="0" i="0" kern="1200" dirty="0" smtClean="0">
                          <a:solidFill>
                            <a:schemeClr val="dk1"/>
                          </a:solidFill>
                          <a:effectLst/>
                          <a:latin typeface="+mn-lt"/>
                          <a:ea typeface="+mn-ea"/>
                          <a:cs typeface="+mn-cs"/>
                        </a:rPr>
                        <a:t>SCHO</a:t>
                      </a:r>
                      <a:endParaRPr lang="en-US" dirty="0"/>
                    </a:p>
                  </a:txBody>
                  <a:tcPr/>
                </a:tc>
                <a:tc>
                  <a:txBody>
                    <a:bodyPr/>
                    <a:lstStyle/>
                    <a:p>
                      <a:r>
                        <a:rPr lang="en-US" dirty="0" smtClean="0"/>
                        <a:t>0%</a:t>
                      </a:r>
                      <a:endParaRPr lang="en-US" dirty="0"/>
                    </a:p>
                  </a:txBody>
                  <a:tcPr/>
                </a:tc>
                <a:tc>
                  <a:txBody>
                    <a:bodyPr/>
                    <a:lstStyle/>
                    <a:p>
                      <a:r>
                        <a:rPr lang="en-US" dirty="0" smtClean="0"/>
                        <a:t>12%</a:t>
                      </a:r>
                      <a:endParaRPr lang="en-US" dirty="0"/>
                    </a:p>
                  </a:txBody>
                  <a:tcPr/>
                </a:tc>
                <a:tc>
                  <a:txBody>
                    <a:bodyPr/>
                    <a:lstStyle/>
                    <a:p>
                      <a:r>
                        <a:rPr lang="en-US" dirty="0" smtClean="0"/>
                        <a:t>18%</a:t>
                      </a:r>
                      <a:endParaRPr lang="en-US" dirty="0"/>
                    </a:p>
                  </a:txBody>
                  <a:tcPr/>
                </a:tc>
              </a:tr>
              <a:tr h="370840">
                <a:tc>
                  <a:txBody>
                    <a:bodyPr/>
                    <a:lstStyle/>
                    <a:p>
                      <a:r>
                        <a:rPr lang="en-US" sz="1800" b="0" i="0" kern="1200" dirty="0" smtClean="0">
                          <a:solidFill>
                            <a:schemeClr val="dk1"/>
                          </a:solidFill>
                          <a:effectLst/>
                          <a:latin typeface="+mn-lt"/>
                          <a:ea typeface="+mn-ea"/>
                          <a:cs typeface="+mn-cs"/>
                        </a:rPr>
                        <a:t>Schwab I-T U.S. Treasury</a:t>
                      </a:r>
                      <a:endParaRPr lang="en-US" dirty="0"/>
                    </a:p>
                  </a:txBody>
                  <a:tcPr/>
                </a:tc>
                <a:tc>
                  <a:txBody>
                    <a:bodyPr/>
                    <a:lstStyle/>
                    <a:p>
                      <a:r>
                        <a:rPr lang="en-US" sz="1800" b="0" i="0" kern="1200" dirty="0" smtClean="0">
                          <a:solidFill>
                            <a:schemeClr val="dk1"/>
                          </a:solidFill>
                          <a:effectLst/>
                          <a:latin typeface="+mn-lt"/>
                          <a:ea typeface="+mn-ea"/>
                          <a:cs typeface="+mn-cs"/>
                        </a:rPr>
                        <a:t>SCHR</a:t>
                      </a:r>
                      <a:endParaRPr lang="en-US" dirty="0"/>
                    </a:p>
                  </a:txBody>
                  <a:tcPr/>
                </a:tc>
                <a:tc>
                  <a:txBody>
                    <a:bodyPr/>
                    <a:lstStyle/>
                    <a:p>
                      <a:r>
                        <a:rPr lang="en-US" dirty="0" smtClean="0"/>
                        <a:t>0%</a:t>
                      </a:r>
                      <a:endParaRPr lang="en-US" dirty="0"/>
                    </a:p>
                  </a:txBody>
                  <a:tcPr/>
                </a:tc>
                <a:tc>
                  <a:txBody>
                    <a:bodyPr/>
                    <a:lstStyle/>
                    <a:p>
                      <a:r>
                        <a:rPr lang="en-US" dirty="0" smtClean="0"/>
                        <a:t>20%</a:t>
                      </a:r>
                      <a:endParaRPr lang="en-US" dirty="0"/>
                    </a:p>
                  </a:txBody>
                  <a:tcPr/>
                </a:tc>
                <a:tc>
                  <a:txBody>
                    <a:bodyPr/>
                    <a:lstStyle/>
                    <a:p>
                      <a:r>
                        <a:rPr lang="en-US" dirty="0" smtClean="0"/>
                        <a:t>30%</a:t>
                      </a:r>
                      <a:endParaRPr lang="en-US" dirty="0"/>
                    </a:p>
                  </a:txBody>
                  <a:tcPr/>
                </a:tc>
              </a:tr>
              <a:tr h="370840">
                <a:tc>
                  <a:txBody>
                    <a:bodyPr/>
                    <a:lstStyle/>
                    <a:p>
                      <a:r>
                        <a:rPr lang="en-US" sz="1800" b="0" i="0" kern="1200" dirty="0" smtClean="0">
                          <a:solidFill>
                            <a:schemeClr val="dk1"/>
                          </a:solidFill>
                          <a:effectLst/>
                          <a:latin typeface="+mn-lt"/>
                          <a:ea typeface="+mn-ea"/>
                          <a:cs typeface="+mn-cs"/>
                        </a:rPr>
                        <a:t>Schwab U.S. TIPS</a:t>
                      </a:r>
                      <a:endParaRPr lang="en-US" dirty="0"/>
                    </a:p>
                  </a:txBody>
                  <a:tcPr/>
                </a:tc>
                <a:tc>
                  <a:txBody>
                    <a:bodyPr/>
                    <a:lstStyle/>
                    <a:p>
                      <a:r>
                        <a:rPr lang="en-US" sz="1800" b="0" i="0" kern="1200" dirty="0" smtClean="0">
                          <a:solidFill>
                            <a:schemeClr val="dk1"/>
                          </a:solidFill>
                          <a:effectLst/>
                          <a:latin typeface="+mn-lt"/>
                          <a:ea typeface="+mn-ea"/>
                          <a:cs typeface="+mn-cs"/>
                        </a:rPr>
                        <a:t>SCHP</a:t>
                      </a:r>
                      <a:endParaRPr lang="en-US" dirty="0"/>
                    </a:p>
                  </a:txBody>
                  <a:tcPr/>
                </a:tc>
                <a:tc>
                  <a:txBody>
                    <a:bodyPr/>
                    <a:lstStyle/>
                    <a:p>
                      <a:r>
                        <a:rPr lang="en-US" dirty="0" smtClean="0"/>
                        <a:t>0%</a:t>
                      </a:r>
                      <a:endParaRPr lang="en-US" dirty="0"/>
                    </a:p>
                  </a:txBody>
                  <a:tcPr/>
                </a:tc>
                <a:tc>
                  <a:txBody>
                    <a:bodyPr/>
                    <a:lstStyle/>
                    <a:p>
                      <a:r>
                        <a:rPr lang="en-US" dirty="0" smtClean="0"/>
                        <a:t>8%</a:t>
                      </a:r>
                      <a:endParaRPr lang="en-US" dirty="0"/>
                    </a:p>
                  </a:txBody>
                  <a:tcPr/>
                </a:tc>
                <a:tc>
                  <a:txBody>
                    <a:bodyPr/>
                    <a:lstStyle/>
                    <a:p>
                      <a:r>
                        <a:rPr lang="en-US" dirty="0" smtClean="0"/>
                        <a:t>12%</a:t>
                      </a:r>
                      <a:endParaRPr lang="en-US" dirty="0"/>
                    </a:p>
                  </a:txBody>
                  <a:tcPr/>
                </a:tc>
              </a:tr>
            </a:tbl>
          </a:graphicData>
        </a:graphic>
      </p:graphicFrame>
    </p:spTree>
    <p:extLst>
      <p:ext uri="{BB962C8B-B14F-4D97-AF65-F5344CB8AC3E}">
        <p14:creationId xmlns:p14="http://schemas.microsoft.com/office/powerpoint/2010/main" val="3388279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Market-Cap Index </a:t>
            </a:r>
            <a:r>
              <a:rPr lang="en-US" dirty="0" smtClean="0"/>
              <a:t>ETF Expenses</a:t>
            </a:r>
            <a:r>
              <a:rPr lang="en-US" dirty="0"/>
              <a:t/>
            </a:r>
            <a:br>
              <a:rPr lang="en-US" dirty="0"/>
            </a:br>
            <a:r>
              <a:rPr lang="en-US" sz="1100" b="0" dirty="0"/>
              <a:t>http://www.schwab.com/public/schwab/investing/accounts_products/investment/etfs/schwab_etfs/market_cap_index_etfs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2499983"/>
              </p:ext>
            </p:extLst>
          </p:nvPr>
        </p:nvGraphicFramePr>
        <p:xfrm>
          <a:off x="606830" y="1097278"/>
          <a:ext cx="8229599" cy="5147248"/>
        </p:xfrm>
        <a:graphic>
          <a:graphicData uri="http://schemas.openxmlformats.org/drawingml/2006/table">
            <a:tbl>
              <a:tblPr firstRow="1" bandRow="1">
                <a:tableStyleId>{5C22544A-7EE6-4342-B048-85BDC9FD1C3A}</a:tableStyleId>
              </a:tblPr>
              <a:tblGrid>
                <a:gridCol w="2194559"/>
                <a:gridCol w="1072342"/>
                <a:gridCol w="1022465"/>
                <a:gridCol w="1072342"/>
                <a:gridCol w="1039091"/>
                <a:gridCol w="872836"/>
                <a:gridCol w="955964"/>
              </a:tblGrid>
              <a:tr h="321703">
                <a:tc>
                  <a:txBody>
                    <a:bodyPr/>
                    <a:lstStyle/>
                    <a:p>
                      <a:endParaRPr lang="en-US" sz="1400" dirty="0"/>
                    </a:p>
                  </a:txBody>
                  <a:tcPr/>
                </a:tc>
                <a:tc>
                  <a:txBody>
                    <a:bodyPr/>
                    <a:lstStyle/>
                    <a:p>
                      <a:r>
                        <a:rPr lang="en-US" sz="1400" dirty="0" smtClean="0"/>
                        <a:t>Schwab</a:t>
                      </a:r>
                      <a:endParaRPr lang="en-US" sz="1400" dirty="0"/>
                    </a:p>
                  </a:txBody>
                  <a:tcPr/>
                </a:tc>
                <a:tc>
                  <a:txBody>
                    <a:bodyPr/>
                    <a:lstStyle/>
                    <a:p>
                      <a:r>
                        <a:rPr lang="en-US" sz="1400" dirty="0" smtClean="0"/>
                        <a:t>Expense</a:t>
                      </a:r>
                      <a:endParaRPr lang="en-US" sz="1400" dirty="0"/>
                    </a:p>
                  </a:txBody>
                  <a:tcPr/>
                </a:tc>
                <a:tc>
                  <a:txBody>
                    <a:bodyPr/>
                    <a:lstStyle/>
                    <a:p>
                      <a:r>
                        <a:rPr lang="en-US" sz="1400" dirty="0" smtClean="0"/>
                        <a:t>Vanguard</a:t>
                      </a:r>
                      <a:endParaRPr lang="en-US" sz="1400" dirty="0"/>
                    </a:p>
                  </a:txBody>
                  <a:tcPr/>
                </a:tc>
                <a:tc>
                  <a:txBody>
                    <a:bodyPr/>
                    <a:lstStyle/>
                    <a:p>
                      <a:r>
                        <a:rPr lang="en-US" sz="1400" dirty="0" smtClean="0"/>
                        <a:t>Expense</a:t>
                      </a:r>
                      <a:endParaRPr lang="en-US" sz="1400" dirty="0"/>
                    </a:p>
                  </a:txBody>
                  <a:tcPr/>
                </a:tc>
                <a:tc>
                  <a:txBody>
                    <a:bodyPr/>
                    <a:lstStyle/>
                    <a:p>
                      <a:r>
                        <a:rPr lang="en-US" sz="1400" dirty="0" err="1" smtClean="0"/>
                        <a:t>iShares</a:t>
                      </a:r>
                      <a:endParaRPr lang="en-US" sz="1400" dirty="0"/>
                    </a:p>
                  </a:txBody>
                  <a:tcPr/>
                </a:tc>
                <a:tc>
                  <a:txBody>
                    <a:bodyPr/>
                    <a:lstStyle/>
                    <a:p>
                      <a:r>
                        <a:rPr lang="en-US" sz="1400" dirty="0" smtClean="0"/>
                        <a:t>Expense</a:t>
                      </a:r>
                      <a:endParaRPr lang="en-US" sz="1400" dirty="0"/>
                    </a:p>
                  </a:txBody>
                  <a:tcPr/>
                </a:tc>
              </a:tr>
              <a:tr h="321703">
                <a:tc>
                  <a:txBody>
                    <a:bodyPr/>
                    <a:lstStyle/>
                    <a:p>
                      <a:r>
                        <a:rPr lang="en-US" sz="1400" b="0" i="0" kern="1200" dirty="0" smtClean="0">
                          <a:solidFill>
                            <a:schemeClr val="dk1"/>
                          </a:solidFill>
                          <a:effectLst/>
                          <a:latin typeface="+mn-lt"/>
                          <a:ea typeface="+mn-ea"/>
                          <a:cs typeface="+mn-cs"/>
                        </a:rPr>
                        <a:t>Multi-Cap Core</a:t>
                      </a:r>
                      <a:endParaRPr lang="en-US" sz="1400" dirty="0"/>
                    </a:p>
                  </a:txBody>
                  <a:tcPr/>
                </a:tc>
                <a:tc>
                  <a:txBody>
                    <a:bodyPr/>
                    <a:lstStyle/>
                    <a:p>
                      <a:r>
                        <a:rPr lang="en-US" sz="1400" smtClean="0"/>
                        <a:t>SCHB</a:t>
                      </a:r>
                      <a:endParaRPr lang="en-US" sz="1400" dirty="0"/>
                    </a:p>
                  </a:txBody>
                  <a:tcPr/>
                </a:tc>
                <a:tc>
                  <a:txBody>
                    <a:bodyPr/>
                    <a:lstStyle/>
                    <a:p>
                      <a:r>
                        <a:rPr lang="en-US" sz="1400" dirty="0" smtClean="0"/>
                        <a:t>0.04%</a:t>
                      </a:r>
                      <a:endParaRPr lang="en-US" sz="1400" dirty="0"/>
                    </a:p>
                  </a:txBody>
                  <a:tcPr/>
                </a:tc>
                <a:tc>
                  <a:txBody>
                    <a:bodyPr/>
                    <a:lstStyle/>
                    <a:p>
                      <a:r>
                        <a:rPr lang="en-US" sz="1400" dirty="0" smtClean="0"/>
                        <a:t>VTI</a:t>
                      </a:r>
                      <a:endParaRPr lang="en-US" sz="1400" dirty="0"/>
                    </a:p>
                  </a:txBody>
                  <a:tcPr/>
                </a:tc>
                <a:tc>
                  <a:txBody>
                    <a:bodyPr/>
                    <a:lstStyle/>
                    <a:p>
                      <a:r>
                        <a:rPr lang="en-US" sz="1400" dirty="0" smtClean="0"/>
                        <a:t>0.05%</a:t>
                      </a:r>
                      <a:endParaRPr lang="en-US" sz="1400" dirty="0"/>
                    </a:p>
                  </a:txBody>
                  <a:tcPr/>
                </a:tc>
                <a:tc>
                  <a:txBody>
                    <a:bodyPr/>
                    <a:lstStyle/>
                    <a:p>
                      <a:r>
                        <a:rPr lang="en-US" sz="1400" dirty="0" smtClean="0"/>
                        <a:t>USMV</a:t>
                      </a:r>
                      <a:endParaRPr lang="en-US" sz="1400" dirty="0"/>
                    </a:p>
                  </a:txBody>
                  <a:tcPr/>
                </a:tc>
                <a:tc>
                  <a:txBody>
                    <a:bodyPr/>
                    <a:lstStyle/>
                    <a:p>
                      <a:r>
                        <a:rPr lang="en-US" sz="1400" dirty="0" smtClean="0"/>
                        <a:t>0.15%</a:t>
                      </a:r>
                      <a:endParaRPr lang="en-US" sz="1400" dirty="0"/>
                    </a:p>
                  </a:txBody>
                  <a:tcPr/>
                </a:tc>
              </a:tr>
              <a:tr h="321703">
                <a:tc>
                  <a:txBody>
                    <a:bodyPr/>
                    <a:lstStyle/>
                    <a:p>
                      <a:r>
                        <a:rPr lang="en-US" sz="1400" b="0" i="0" kern="1200" dirty="0" smtClean="0">
                          <a:solidFill>
                            <a:schemeClr val="dk1"/>
                          </a:solidFill>
                          <a:effectLst/>
                          <a:latin typeface="+mn-lt"/>
                          <a:ea typeface="+mn-ea"/>
                          <a:cs typeface="+mn-cs"/>
                        </a:rPr>
                        <a:t>Large-Cap Core</a:t>
                      </a:r>
                      <a:endParaRPr lang="en-US" sz="1400" dirty="0"/>
                    </a:p>
                  </a:txBody>
                  <a:tcPr/>
                </a:tc>
                <a:tc>
                  <a:txBody>
                    <a:bodyPr/>
                    <a:lstStyle/>
                    <a:p>
                      <a:r>
                        <a:rPr lang="en-US" sz="1400" dirty="0" smtClean="0"/>
                        <a:t>SCHX</a:t>
                      </a:r>
                      <a:endParaRPr lang="en-US" sz="1400" dirty="0"/>
                    </a:p>
                  </a:txBody>
                  <a:tcPr/>
                </a:tc>
                <a:tc>
                  <a:txBody>
                    <a:bodyPr/>
                    <a:lstStyle/>
                    <a:p>
                      <a:r>
                        <a:rPr lang="en-US" sz="1400" dirty="0" smtClean="0"/>
                        <a:t>0.04%</a:t>
                      </a:r>
                      <a:endParaRPr lang="en-US" sz="1400" dirty="0"/>
                    </a:p>
                  </a:txBody>
                  <a:tcPr/>
                </a:tc>
                <a:tc>
                  <a:txBody>
                    <a:bodyPr/>
                    <a:lstStyle/>
                    <a:p>
                      <a:r>
                        <a:rPr lang="en-US" sz="1400" dirty="0" smtClean="0"/>
                        <a:t>VV</a:t>
                      </a:r>
                      <a:endParaRPr lang="en-US" sz="1400" dirty="0"/>
                    </a:p>
                  </a:txBody>
                  <a:tcPr/>
                </a:tc>
                <a:tc>
                  <a:txBody>
                    <a:bodyPr/>
                    <a:lstStyle/>
                    <a:p>
                      <a:r>
                        <a:rPr lang="en-US" sz="1400" dirty="0" smtClean="0"/>
                        <a:t>0.09%</a:t>
                      </a:r>
                    </a:p>
                  </a:txBody>
                  <a:tcPr/>
                </a:tc>
                <a:tc>
                  <a:txBody>
                    <a:bodyPr/>
                    <a:lstStyle/>
                    <a:p>
                      <a:r>
                        <a:rPr lang="en-US" sz="1400" dirty="0" smtClean="0"/>
                        <a:t>ITOT</a:t>
                      </a:r>
                      <a:endParaRPr lang="en-US" sz="1400" dirty="0"/>
                    </a:p>
                  </a:txBody>
                  <a:tcPr/>
                </a:tc>
                <a:tc>
                  <a:txBody>
                    <a:bodyPr/>
                    <a:lstStyle/>
                    <a:p>
                      <a:r>
                        <a:rPr lang="en-US" sz="1400" dirty="0" smtClean="0"/>
                        <a:t>0.07%</a:t>
                      </a:r>
                    </a:p>
                  </a:txBody>
                  <a:tcPr/>
                </a:tc>
              </a:tr>
              <a:tr h="321703">
                <a:tc>
                  <a:txBody>
                    <a:bodyPr/>
                    <a:lstStyle/>
                    <a:p>
                      <a:r>
                        <a:rPr lang="en-US" sz="1400" b="0" i="0" kern="1200" dirty="0" smtClean="0">
                          <a:solidFill>
                            <a:schemeClr val="dk1"/>
                          </a:solidFill>
                          <a:effectLst/>
                          <a:latin typeface="+mn-lt"/>
                          <a:ea typeface="+mn-ea"/>
                          <a:cs typeface="+mn-cs"/>
                        </a:rPr>
                        <a:t>Large-Cap Growth</a:t>
                      </a:r>
                      <a:endParaRPr lang="en-US" sz="1400" dirty="0"/>
                    </a:p>
                  </a:txBody>
                  <a:tcPr/>
                </a:tc>
                <a:tc>
                  <a:txBody>
                    <a:bodyPr/>
                    <a:lstStyle/>
                    <a:p>
                      <a:r>
                        <a:rPr lang="en-US" sz="1400" dirty="0" smtClean="0"/>
                        <a:t>SCHG</a:t>
                      </a:r>
                      <a:endParaRPr lang="en-US" sz="1400" dirty="0"/>
                    </a:p>
                  </a:txBody>
                  <a:tcPr/>
                </a:tc>
                <a:tc>
                  <a:txBody>
                    <a:bodyPr/>
                    <a:lstStyle/>
                    <a:p>
                      <a:r>
                        <a:rPr lang="en-US" sz="1400" dirty="0" smtClean="0"/>
                        <a:t>0.07%</a:t>
                      </a:r>
                      <a:endParaRPr lang="en-US" sz="1400" dirty="0"/>
                    </a:p>
                  </a:txBody>
                  <a:tcPr/>
                </a:tc>
                <a:tc>
                  <a:txBody>
                    <a:bodyPr/>
                    <a:lstStyle/>
                    <a:p>
                      <a:r>
                        <a:rPr lang="en-US" sz="1400" dirty="0" smtClean="0"/>
                        <a:t>VUG</a:t>
                      </a:r>
                      <a:endParaRPr lang="en-US" sz="1400" dirty="0"/>
                    </a:p>
                  </a:txBody>
                  <a:tcPr/>
                </a:tc>
                <a:tc>
                  <a:txBody>
                    <a:bodyPr/>
                    <a:lstStyle/>
                    <a:p>
                      <a:r>
                        <a:rPr lang="en-US" sz="1400" dirty="0" smtClean="0"/>
                        <a:t>0.09%</a:t>
                      </a:r>
                    </a:p>
                  </a:txBody>
                  <a:tcPr/>
                </a:tc>
                <a:tc>
                  <a:txBody>
                    <a:bodyPr/>
                    <a:lstStyle/>
                    <a:p>
                      <a:r>
                        <a:rPr lang="en-US" sz="1400" dirty="0" smtClean="0"/>
                        <a:t>QUAL</a:t>
                      </a:r>
                      <a:endParaRPr lang="en-US" sz="1400" dirty="0"/>
                    </a:p>
                  </a:txBody>
                  <a:tcPr/>
                </a:tc>
                <a:tc>
                  <a:txBody>
                    <a:bodyPr/>
                    <a:lstStyle/>
                    <a:p>
                      <a:r>
                        <a:rPr lang="en-US" sz="1400" dirty="0" smtClean="0"/>
                        <a:t>0.15%</a:t>
                      </a:r>
                    </a:p>
                  </a:txBody>
                  <a:tcPr/>
                </a:tc>
              </a:tr>
              <a:tr h="321703">
                <a:tc>
                  <a:txBody>
                    <a:bodyPr/>
                    <a:lstStyle/>
                    <a:p>
                      <a:r>
                        <a:rPr lang="en-US" sz="1400" b="0" i="0" kern="1200" dirty="0" smtClean="0">
                          <a:solidFill>
                            <a:schemeClr val="dk1"/>
                          </a:solidFill>
                          <a:effectLst/>
                          <a:latin typeface="+mn-lt"/>
                          <a:ea typeface="+mn-ea"/>
                          <a:cs typeface="+mn-cs"/>
                        </a:rPr>
                        <a:t>Large-Cap Value</a:t>
                      </a:r>
                      <a:endParaRPr lang="en-US" sz="1400" dirty="0"/>
                    </a:p>
                  </a:txBody>
                  <a:tcPr/>
                </a:tc>
                <a:tc>
                  <a:txBody>
                    <a:bodyPr/>
                    <a:lstStyle/>
                    <a:p>
                      <a:r>
                        <a:rPr lang="en-US" sz="1400" dirty="0" smtClean="0"/>
                        <a:t>SCHV</a:t>
                      </a:r>
                      <a:endParaRPr lang="en-US" sz="1400" dirty="0"/>
                    </a:p>
                  </a:txBody>
                  <a:tcPr/>
                </a:tc>
                <a:tc>
                  <a:txBody>
                    <a:bodyPr/>
                    <a:lstStyle/>
                    <a:p>
                      <a:r>
                        <a:rPr lang="en-US" sz="1400" dirty="0" smtClean="0"/>
                        <a:t>0.07%</a:t>
                      </a:r>
                      <a:endParaRPr lang="en-US" sz="1400" dirty="0"/>
                    </a:p>
                  </a:txBody>
                  <a:tcPr/>
                </a:tc>
                <a:tc>
                  <a:txBody>
                    <a:bodyPr/>
                    <a:lstStyle/>
                    <a:p>
                      <a:r>
                        <a:rPr lang="en-US" sz="1400" dirty="0" smtClean="0"/>
                        <a:t>VTV</a:t>
                      </a:r>
                      <a:endParaRPr lang="en-US" sz="1400" dirty="0"/>
                    </a:p>
                  </a:txBody>
                  <a:tcPr/>
                </a:tc>
                <a:tc>
                  <a:txBody>
                    <a:bodyPr/>
                    <a:lstStyle/>
                    <a:p>
                      <a:r>
                        <a:rPr lang="en-US" sz="1400" dirty="0" smtClean="0"/>
                        <a:t>0.09%</a:t>
                      </a:r>
                    </a:p>
                  </a:txBody>
                  <a:tcPr/>
                </a:tc>
                <a:tc>
                  <a:txBody>
                    <a:bodyPr/>
                    <a:lstStyle/>
                    <a:p>
                      <a:r>
                        <a:rPr lang="en-US" sz="1400" dirty="0" smtClean="0"/>
                        <a:t>IVE</a:t>
                      </a:r>
                      <a:endParaRPr lang="en-US" sz="1400" dirty="0"/>
                    </a:p>
                  </a:txBody>
                  <a:tcPr/>
                </a:tc>
                <a:tc>
                  <a:txBody>
                    <a:bodyPr/>
                    <a:lstStyle/>
                    <a:p>
                      <a:r>
                        <a:rPr lang="en-US" sz="1400" dirty="0" smtClean="0"/>
                        <a:t>0.18%</a:t>
                      </a:r>
                    </a:p>
                  </a:txBody>
                  <a:tcPr/>
                </a:tc>
              </a:tr>
              <a:tr h="321703">
                <a:tc>
                  <a:txBody>
                    <a:bodyPr/>
                    <a:lstStyle/>
                    <a:p>
                      <a:r>
                        <a:rPr lang="en-US" sz="1400" b="0" i="0" kern="1200" dirty="0" smtClean="0">
                          <a:solidFill>
                            <a:schemeClr val="dk1"/>
                          </a:solidFill>
                          <a:effectLst/>
                          <a:latin typeface="+mn-lt"/>
                          <a:ea typeface="+mn-ea"/>
                          <a:cs typeface="+mn-cs"/>
                        </a:rPr>
                        <a:t>Equity Income</a:t>
                      </a:r>
                      <a:endParaRPr lang="en-US" sz="1400" dirty="0"/>
                    </a:p>
                  </a:txBody>
                  <a:tcPr/>
                </a:tc>
                <a:tc>
                  <a:txBody>
                    <a:bodyPr/>
                    <a:lstStyle/>
                    <a:p>
                      <a:r>
                        <a:rPr lang="en-US" sz="1400" dirty="0" smtClean="0"/>
                        <a:t>SCHD</a:t>
                      </a:r>
                      <a:endParaRPr lang="en-US" sz="1400" dirty="0"/>
                    </a:p>
                  </a:txBody>
                  <a:tcPr/>
                </a:tc>
                <a:tc>
                  <a:txBody>
                    <a:bodyPr/>
                    <a:lstStyle/>
                    <a:p>
                      <a:r>
                        <a:rPr lang="en-US" sz="1400" dirty="0" smtClean="0"/>
                        <a:t>0.07%</a:t>
                      </a:r>
                    </a:p>
                  </a:txBody>
                  <a:tcPr/>
                </a:tc>
                <a:tc>
                  <a:txBody>
                    <a:bodyPr/>
                    <a:lstStyle/>
                    <a:p>
                      <a:r>
                        <a:rPr lang="en-US" sz="1400" dirty="0" smtClean="0"/>
                        <a:t>VIG</a:t>
                      </a:r>
                      <a:endParaRPr lang="en-US" sz="1400" dirty="0"/>
                    </a:p>
                  </a:txBody>
                  <a:tcPr/>
                </a:tc>
                <a:tc>
                  <a:txBody>
                    <a:bodyPr/>
                    <a:lstStyle/>
                    <a:p>
                      <a:r>
                        <a:rPr lang="en-US" sz="1400" dirty="0" smtClean="0"/>
                        <a:t>0.10%</a:t>
                      </a:r>
                    </a:p>
                  </a:txBody>
                  <a:tcPr/>
                </a:tc>
                <a:tc>
                  <a:txBody>
                    <a:bodyPr/>
                    <a:lstStyle/>
                    <a:p>
                      <a:r>
                        <a:rPr lang="en-US" sz="1400" dirty="0" smtClean="0"/>
                        <a:t>HDV</a:t>
                      </a:r>
                      <a:endParaRPr lang="en-US" sz="1400" dirty="0"/>
                    </a:p>
                  </a:txBody>
                  <a:tcPr/>
                </a:tc>
                <a:tc>
                  <a:txBody>
                    <a:bodyPr/>
                    <a:lstStyle/>
                    <a:p>
                      <a:r>
                        <a:rPr lang="en-US" sz="1400" dirty="0" smtClean="0"/>
                        <a:t>0.12%</a:t>
                      </a:r>
                      <a:endParaRPr lang="en-US" sz="1400" dirty="0"/>
                    </a:p>
                  </a:txBody>
                  <a:tcPr/>
                </a:tc>
              </a:tr>
              <a:tr h="321703">
                <a:tc>
                  <a:txBody>
                    <a:bodyPr/>
                    <a:lstStyle/>
                    <a:p>
                      <a:r>
                        <a:rPr lang="en-US" sz="1400" b="0" i="0" kern="1200" dirty="0" smtClean="0">
                          <a:solidFill>
                            <a:schemeClr val="dk1"/>
                          </a:solidFill>
                          <a:effectLst/>
                          <a:latin typeface="+mn-lt"/>
                          <a:ea typeface="+mn-ea"/>
                          <a:cs typeface="+mn-cs"/>
                        </a:rPr>
                        <a:t>Mid-Cap Core</a:t>
                      </a:r>
                      <a:endParaRPr lang="en-US" sz="1400" dirty="0"/>
                    </a:p>
                  </a:txBody>
                  <a:tcPr/>
                </a:tc>
                <a:tc>
                  <a:txBody>
                    <a:bodyPr/>
                    <a:lstStyle/>
                    <a:p>
                      <a:r>
                        <a:rPr lang="en-US" sz="1400" dirty="0" smtClean="0"/>
                        <a:t>SCHM</a:t>
                      </a:r>
                      <a:endParaRPr lang="en-US" sz="1400" dirty="0"/>
                    </a:p>
                  </a:txBody>
                  <a:tcPr/>
                </a:tc>
                <a:tc>
                  <a:txBody>
                    <a:bodyPr/>
                    <a:lstStyle/>
                    <a:p>
                      <a:r>
                        <a:rPr lang="en-US" sz="1400" dirty="0" smtClean="0"/>
                        <a:t>0.07%</a:t>
                      </a:r>
                    </a:p>
                  </a:txBody>
                  <a:tcPr/>
                </a:tc>
                <a:tc>
                  <a:txBody>
                    <a:bodyPr/>
                    <a:lstStyle/>
                    <a:p>
                      <a:r>
                        <a:rPr lang="en-US" sz="1400" dirty="0" smtClean="0"/>
                        <a:t>VO</a:t>
                      </a:r>
                      <a:endParaRPr lang="en-US" sz="1400" dirty="0"/>
                    </a:p>
                  </a:txBody>
                  <a:tcPr/>
                </a:tc>
                <a:tc>
                  <a:txBody>
                    <a:bodyPr/>
                    <a:lstStyle/>
                    <a:p>
                      <a:r>
                        <a:rPr lang="en-US" sz="1400" dirty="0" smtClean="0"/>
                        <a:t>0.09%</a:t>
                      </a:r>
                    </a:p>
                  </a:txBody>
                  <a:tcPr/>
                </a:tc>
                <a:tc>
                  <a:txBody>
                    <a:bodyPr/>
                    <a:lstStyle/>
                    <a:p>
                      <a:r>
                        <a:rPr lang="en-US" sz="1400" dirty="0" smtClean="0"/>
                        <a:t>IJH</a:t>
                      </a:r>
                      <a:endParaRPr lang="en-US" sz="1400" dirty="0"/>
                    </a:p>
                  </a:txBody>
                  <a:tcPr/>
                </a:tc>
                <a:tc>
                  <a:txBody>
                    <a:bodyPr/>
                    <a:lstStyle/>
                    <a:p>
                      <a:r>
                        <a:rPr lang="en-US" sz="1400" dirty="0" smtClean="0"/>
                        <a:t>0.12%</a:t>
                      </a:r>
                    </a:p>
                  </a:txBody>
                  <a:tcPr/>
                </a:tc>
              </a:tr>
              <a:tr h="321703">
                <a:tc>
                  <a:txBody>
                    <a:bodyPr/>
                    <a:lstStyle/>
                    <a:p>
                      <a:r>
                        <a:rPr lang="en-US" sz="1400" b="0" i="0" kern="1200" dirty="0" smtClean="0">
                          <a:solidFill>
                            <a:schemeClr val="dk1"/>
                          </a:solidFill>
                          <a:effectLst/>
                          <a:latin typeface="+mn-lt"/>
                          <a:ea typeface="+mn-ea"/>
                          <a:cs typeface="+mn-cs"/>
                        </a:rPr>
                        <a:t>Small-Cap Core</a:t>
                      </a:r>
                      <a:endParaRPr lang="en-US" sz="1400" dirty="0"/>
                    </a:p>
                  </a:txBody>
                  <a:tcPr/>
                </a:tc>
                <a:tc>
                  <a:txBody>
                    <a:bodyPr/>
                    <a:lstStyle/>
                    <a:p>
                      <a:r>
                        <a:rPr lang="en-US" sz="1400" dirty="0" smtClean="0"/>
                        <a:t>SCHA</a:t>
                      </a:r>
                      <a:endParaRPr lang="en-US" sz="1400" dirty="0"/>
                    </a:p>
                  </a:txBody>
                  <a:tcPr/>
                </a:tc>
                <a:tc>
                  <a:txBody>
                    <a:bodyPr/>
                    <a:lstStyle/>
                    <a:p>
                      <a:r>
                        <a:rPr lang="en-US" sz="1400" dirty="0" smtClean="0"/>
                        <a:t>0.08%</a:t>
                      </a:r>
                    </a:p>
                  </a:txBody>
                  <a:tcPr/>
                </a:tc>
                <a:tc>
                  <a:txBody>
                    <a:bodyPr/>
                    <a:lstStyle/>
                    <a:p>
                      <a:r>
                        <a:rPr lang="en-US" sz="1400" dirty="0" smtClean="0"/>
                        <a:t>VB</a:t>
                      </a:r>
                      <a:endParaRPr lang="en-US" sz="1400" dirty="0"/>
                    </a:p>
                  </a:txBody>
                  <a:tcPr/>
                </a:tc>
                <a:tc>
                  <a:txBody>
                    <a:bodyPr/>
                    <a:lstStyle/>
                    <a:p>
                      <a:r>
                        <a:rPr lang="en-US" sz="1400" dirty="0" smtClean="0"/>
                        <a:t>0.09%</a:t>
                      </a:r>
                      <a:endParaRPr lang="en-US" sz="1400" dirty="0"/>
                    </a:p>
                  </a:txBody>
                  <a:tcPr/>
                </a:tc>
                <a:tc>
                  <a:txBody>
                    <a:bodyPr/>
                    <a:lstStyle/>
                    <a:p>
                      <a:r>
                        <a:rPr lang="en-US" sz="1400" dirty="0" smtClean="0"/>
                        <a:t>IJR</a:t>
                      </a:r>
                      <a:endParaRPr lang="en-US" sz="1400" dirty="0"/>
                    </a:p>
                  </a:txBody>
                  <a:tcPr/>
                </a:tc>
                <a:tc>
                  <a:txBody>
                    <a:bodyPr/>
                    <a:lstStyle/>
                    <a:p>
                      <a:r>
                        <a:rPr lang="en-US" sz="1400" dirty="0" smtClean="0"/>
                        <a:t>0.12%</a:t>
                      </a:r>
                      <a:endParaRPr lang="en-US" sz="1400" dirty="0"/>
                    </a:p>
                  </a:txBody>
                  <a:tcPr/>
                </a:tc>
              </a:tr>
              <a:tr h="321703">
                <a:tc>
                  <a:txBody>
                    <a:bodyPr/>
                    <a:lstStyle/>
                    <a:p>
                      <a:r>
                        <a:rPr lang="en-US" sz="1400" b="0" i="0" kern="1200" dirty="0" smtClean="0">
                          <a:solidFill>
                            <a:schemeClr val="dk1"/>
                          </a:solidFill>
                          <a:effectLst/>
                          <a:latin typeface="+mn-lt"/>
                          <a:ea typeface="+mn-ea"/>
                          <a:cs typeface="+mn-cs"/>
                        </a:rPr>
                        <a:t>Real Estate</a:t>
                      </a:r>
                      <a:endParaRPr lang="en-US" sz="1400" dirty="0"/>
                    </a:p>
                  </a:txBody>
                  <a:tcPr/>
                </a:tc>
                <a:tc>
                  <a:txBody>
                    <a:bodyPr/>
                    <a:lstStyle/>
                    <a:p>
                      <a:r>
                        <a:rPr lang="en-US" sz="1400" dirty="0" smtClean="0"/>
                        <a:t>SCHH</a:t>
                      </a:r>
                      <a:endParaRPr lang="en-US" sz="1400" dirty="0"/>
                    </a:p>
                  </a:txBody>
                  <a:tcPr/>
                </a:tc>
                <a:tc>
                  <a:txBody>
                    <a:bodyPr/>
                    <a:lstStyle/>
                    <a:p>
                      <a:r>
                        <a:rPr lang="en-US" sz="1400" dirty="0" smtClean="0"/>
                        <a:t>0.07%</a:t>
                      </a:r>
                      <a:endParaRPr lang="en-US" sz="1400" dirty="0"/>
                    </a:p>
                  </a:txBody>
                  <a:tcPr/>
                </a:tc>
                <a:tc>
                  <a:txBody>
                    <a:bodyPr/>
                    <a:lstStyle/>
                    <a:p>
                      <a:r>
                        <a:rPr lang="en-US" sz="1400" dirty="0" smtClean="0"/>
                        <a:t>VNQ</a:t>
                      </a:r>
                      <a:endParaRPr lang="en-US" sz="1400" dirty="0"/>
                    </a:p>
                  </a:txBody>
                  <a:tcPr/>
                </a:tc>
                <a:tc>
                  <a:txBody>
                    <a:bodyPr/>
                    <a:lstStyle/>
                    <a:p>
                      <a:r>
                        <a:rPr lang="en-US" sz="1400" dirty="0" smtClean="0"/>
                        <a:t>0.10%</a:t>
                      </a:r>
                      <a:endParaRPr lang="en-US" sz="1400" dirty="0"/>
                    </a:p>
                  </a:txBody>
                  <a:tcPr/>
                </a:tc>
                <a:tc>
                  <a:txBody>
                    <a:bodyPr/>
                    <a:lstStyle/>
                    <a:p>
                      <a:r>
                        <a:rPr lang="en-US" sz="1400" dirty="0" smtClean="0"/>
                        <a:t>ICF</a:t>
                      </a:r>
                      <a:endParaRPr lang="en-US" sz="1400" dirty="0"/>
                    </a:p>
                  </a:txBody>
                  <a:tcPr/>
                </a:tc>
                <a:tc>
                  <a:txBody>
                    <a:bodyPr/>
                    <a:lstStyle/>
                    <a:p>
                      <a:r>
                        <a:rPr lang="en-US" sz="1400" dirty="0" smtClean="0"/>
                        <a:t>0.35%</a:t>
                      </a:r>
                      <a:endParaRPr lang="en-US" sz="1400" dirty="0"/>
                    </a:p>
                  </a:txBody>
                  <a:tcPr/>
                </a:tc>
              </a:tr>
              <a:tr h="321703">
                <a:tc>
                  <a:txBody>
                    <a:bodyPr/>
                    <a:lstStyle/>
                    <a:p>
                      <a:r>
                        <a:rPr lang="en-US" sz="1400" b="0" i="0" kern="1200" dirty="0" smtClean="0">
                          <a:solidFill>
                            <a:schemeClr val="dk1"/>
                          </a:solidFill>
                          <a:effectLst/>
                          <a:latin typeface="+mn-lt"/>
                          <a:ea typeface="+mn-ea"/>
                          <a:cs typeface="+mn-cs"/>
                        </a:rPr>
                        <a:t>Core Bond</a:t>
                      </a:r>
                      <a:endParaRPr lang="en-US" sz="1400" dirty="0"/>
                    </a:p>
                  </a:txBody>
                  <a:tcPr/>
                </a:tc>
                <a:tc>
                  <a:txBody>
                    <a:bodyPr/>
                    <a:lstStyle/>
                    <a:p>
                      <a:r>
                        <a:rPr lang="en-US" sz="1400" dirty="0" smtClean="0"/>
                        <a:t>SCHZ</a:t>
                      </a:r>
                      <a:endParaRPr lang="en-US" sz="1400" dirty="0"/>
                    </a:p>
                  </a:txBody>
                  <a:tcPr/>
                </a:tc>
                <a:tc>
                  <a:txBody>
                    <a:bodyPr/>
                    <a:lstStyle/>
                    <a:p>
                      <a:r>
                        <a:rPr lang="en-US" sz="1400" dirty="0" smtClean="0"/>
                        <a:t>0.05%</a:t>
                      </a:r>
                      <a:endParaRPr lang="en-US" sz="1400" dirty="0"/>
                    </a:p>
                  </a:txBody>
                  <a:tcPr/>
                </a:tc>
                <a:tc>
                  <a:txBody>
                    <a:bodyPr/>
                    <a:lstStyle/>
                    <a:p>
                      <a:r>
                        <a:rPr lang="en-US" sz="1400" dirty="0" smtClean="0"/>
                        <a:t>BND</a:t>
                      </a:r>
                      <a:endParaRPr lang="en-US" sz="1400" dirty="0"/>
                    </a:p>
                  </a:txBody>
                  <a:tcPr/>
                </a:tc>
                <a:tc>
                  <a:txBody>
                    <a:bodyPr/>
                    <a:lstStyle/>
                    <a:p>
                      <a:r>
                        <a:rPr lang="en-US" sz="1400" dirty="0" smtClean="0"/>
                        <a:t>0.08%</a:t>
                      </a:r>
                      <a:endParaRPr lang="en-US" sz="1400" dirty="0"/>
                    </a:p>
                  </a:txBody>
                  <a:tcPr/>
                </a:tc>
                <a:tc>
                  <a:txBody>
                    <a:bodyPr/>
                    <a:lstStyle/>
                    <a:p>
                      <a:r>
                        <a:rPr lang="en-US" sz="1400" dirty="0" smtClean="0"/>
                        <a:t>AGG</a:t>
                      </a:r>
                      <a:endParaRPr lang="en-US" sz="1400" dirty="0"/>
                    </a:p>
                  </a:txBody>
                  <a:tcPr/>
                </a:tc>
                <a:tc>
                  <a:txBody>
                    <a:bodyPr/>
                    <a:lstStyle/>
                    <a:p>
                      <a:r>
                        <a:rPr lang="en-US" sz="1400" dirty="0" smtClean="0"/>
                        <a:t>0.08%</a:t>
                      </a:r>
                      <a:endParaRPr lang="en-US" sz="1400" dirty="0"/>
                    </a:p>
                  </a:txBody>
                  <a:tcPr/>
                </a:tc>
              </a:tr>
              <a:tr h="321703">
                <a:tc>
                  <a:txBody>
                    <a:bodyPr/>
                    <a:lstStyle/>
                    <a:p>
                      <a:r>
                        <a:rPr lang="en-US" sz="1400" b="0" i="0" kern="1200" dirty="0" smtClean="0">
                          <a:solidFill>
                            <a:schemeClr val="dk1"/>
                          </a:solidFill>
                          <a:effectLst/>
                          <a:latin typeface="+mn-lt"/>
                          <a:ea typeface="+mn-ea"/>
                          <a:cs typeface="+mn-cs"/>
                        </a:rPr>
                        <a:t>Inflation Protected Bond</a:t>
                      </a:r>
                      <a:endParaRPr lang="en-US" sz="1400" dirty="0"/>
                    </a:p>
                  </a:txBody>
                  <a:tcPr/>
                </a:tc>
                <a:tc>
                  <a:txBody>
                    <a:bodyPr/>
                    <a:lstStyle/>
                    <a:p>
                      <a:r>
                        <a:rPr lang="en-US" sz="1400" dirty="0" smtClean="0"/>
                        <a:t>SCHP</a:t>
                      </a:r>
                      <a:endParaRPr lang="en-US" sz="1400" dirty="0"/>
                    </a:p>
                  </a:txBody>
                  <a:tcPr/>
                </a:tc>
                <a:tc>
                  <a:txBody>
                    <a:bodyPr/>
                    <a:lstStyle/>
                    <a:p>
                      <a:r>
                        <a:rPr lang="en-US" sz="1400" dirty="0" smtClean="0"/>
                        <a:t>0.07%</a:t>
                      </a:r>
                      <a:endParaRPr lang="en-US" sz="1400" dirty="0"/>
                    </a:p>
                  </a:txBody>
                  <a:tcPr/>
                </a:tc>
                <a:tc>
                  <a:txBody>
                    <a:bodyPr/>
                    <a:lstStyle/>
                    <a:p>
                      <a:r>
                        <a:rPr lang="en-US" sz="1400" dirty="0" smtClean="0"/>
                        <a:t>VTIP</a:t>
                      </a:r>
                      <a:endParaRPr lang="en-US" sz="1400" dirty="0"/>
                    </a:p>
                  </a:txBody>
                  <a:tcPr/>
                </a:tc>
                <a:tc>
                  <a:txBody>
                    <a:bodyPr/>
                    <a:lstStyle/>
                    <a:p>
                      <a:r>
                        <a:rPr lang="en-US" sz="1400" dirty="0" smtClean="0"/>
                        <a:t>0.10%</a:t>
                      </a:r>
                      <a:endParaRPr lang="en-US" sz="1400" dirty="0"/>
                    </a:p>
                  </a:txBody>
                  <a:tcPr/>
                </a:tc>
                <a:tc>
                  <a:txBody>
                    <a:bodyPr/>
                    <a:lstStyle/>
                    <a:p>
                      <a:r>
                        <a:rPr lang="en-US" sz="1400" dirty="0" smtClean="0"/>
                        <a:t>STIP</a:t>
                      </a:r>
                      <a:endParaRPr lang="en-US" sz="1400" dirty="0"/>
                    </a:p>
                  </a:txBody>
                  <a:tcPr/>
                </a:tc>
                <a:tc>
                  <a:txBody>
                    <a:bodyPr/>
                    <a:lstStyle/>
                    <a:p>
                      <a:r>
                        <a:rPr lang="en-US" sz="1400" dirty="0" smtClean="0"/>
                        <a:t>0.10%</a:t>
                      </a:r>
                      <a:endParaRPr lang="en-US" sz="1400" dirty="0"/>
                    </a:p>
                  </a:txBody>
                  <a:tcPr/>
                </a:tc>
              </a:tr>
              <a:tr h="321703">
                <a:tc>
                  <a:txBody>
                    <a:bodyPr/>
                    <a:lstStyle/>
                    <a:p>
                      <a:r>
                        <a:rPr lang="en-US" sz="1400" b="0" i="0" kern="1200" dirty="0" smtClean="0">
                          <a:solidFill>
                            <a:schemeClr val="dk1"/>
                          </a:solidFill>
                          <a:effectLst/>
                          <a:latin typeface="+mn-lt"/>
                          <a:ea typeface="+mn-ea"/>
                          <a:cs typeface="+mn-cs"/>
                        </a:rPr>
                        <a:t>Short Term U.S. Treasury</a:t>
                      </a:r>
                      <a:endParaRPr lang="en-US" sz="1400" dirty="0"/>
                    </a:p>
                  </a:txBody>
                  <a:tcPr/>
                </a:tc>
                <a:tc>
                  <a:txBody>
                    <a:bodyPr/>
                    <a:lstStyle/>
                    <a:p>
                      <a:r>
                        <a:rPr lang="en-US" sz="1400" dirty="0" smtClean="0"/>
                        <a:t>SCHO</a:t>
                      </a:r>
                      <a:endParaRPr lang="en-US" sz="1400" dirty="0"/>
                    </a:p>
                  </a:txBody>
                  <a:tcPr/>
                </a:tc>
                <a:tc>
                  <a:txBody>
                    <a:bodyPr/>
                    <a:lstStyle/>
                    <a:p>
                      <a:r>
                        <a:rPr lang="en-US" sz="1400" dirty="0" smtClean="0"/>
                        <a:t>0.08%</a:t>
                      </a:r>
                      <a:endParaRPr lang="en-US" sz="1400" dirty="0"/>
                    </a:p>
                  </a:txBody>
                  <a:tcPr/>
                </a:tc>
                <a:tc>
                  <a:txBody>
                    <a:bodyPr/>
                    <a:lstStyle/>
                    <a:p>
                      <a:r>
                        <a:rPr lang="en-US" sz="1400" dirty="0" smtClean="0"/>
                        <a:t>N/A</a:t>
                      </a:r>
                      <a:endParaRPr lang="en-US" sz="1400" dirty="0"/>
                    </a:p>
                  </a:txBody>
                  <a:tcPr/>
                </a:tc>
                <a:tc>
                  <a:txBody>
                    <a:bodyPr/>
                    <a:lstStyle/>
                    <a:p>
                      <a:endParaRPr lang="en-US" sz="1400" dirty="0"/>
                    </a:p>
                  </a:txBody>
                  <a:tcPr/>
                </a:tc>
                <a:tc>
                  <a:txBody>
                    <a:bodyPr/>
                    <a:lstStyle/>
                    <a:p>
                      <a:r>
                        <a:rPr lang="en-US" sz="1400" dirty="0" smtClean="0"/>
                        <a:t>SHY</a:t>
                      </a:r>
                      <a:endParaRPr lang="en-US" sz="1400" dirty="0"/>
                    </a:p>
                  </a:txBody>
                  <a:tcPr/>
                </a:tc>
                <a:tc>
                  <a:txBody>
                    <a:bodyPr/>
                    <a:lstStyle/>
                    <a:p>
                      <a:r>
                        <a:rPr lang="en-US" sz="1400" dirty="0" smtClean="0"/>
                        <a:t>0.15%</a:t>
                      </a:r>
                      <a:endParaRPr lang="en-US" sz="1400" dirty="0"/>
                    </a:p>
                  </a:txBody>
                  <a:tcPr/>
                </a:tc>
              </a:tr>
              <a:tr h="321703">
                <a:tc>
                  <a:txBody>
                    <a:bodyPr/>
                    <a:lstStyle/>
                    <a:p>
                      <a:r>
                        <a:rPr lang="en-US" sz="1400" b="0" i="0" kern="1200" dirty="0" smtClean="0">
                          <a:solidFill>
                            <a:schemeClr val="dk1"/>
                          </a:solidFill>
                          <a:effectLst/>
                          <a:latin typeface="+mn-lt"/>
                          <a:ea typeface="+mn-ea"/>
                          <a:cs typeface="+mn-cs"/>
                        </a:rPr>
                        <a:t>General U.S. Treasury</a:t>
                      </a:r>
                      <a:endParaRPr lang="en-US" sz="1400" dirty="0"/>
                    </a:p>
                  </a:txBody>
                  <a:tcPr/>
                </a:tc>
                <a:tc>
                  <a:txBody>
                    <a:bodyPr/>
                    <a:lstStyle/>
                    <a:p>
                      <a:r>
                        <a:rPr lang="en-US" sz="1400" dirty="0" smtClean="0"/>
                        <a:t>SCHR</a:t>
                      </a:r>
                      <a:endParaRPr lang="en-US" sz="1400" dirty="0"/>
                    </a:p>
                  </a:txBody>
                  <a:tcPr/>
                </a:tc>
                <a:tc>
                  <a:txBody>
                    <a:bodyPr/>
                    <a:lstStyle/>
                    <a:p>
                      <a:r>
                        <a:rPr lang="en-US" sz="1400" dirty="0" smtClean="0"/>
                        <a:t>0.09%</a:t>
                      </a:r>
                      <a:endParaRPr lang="en-US" sz="1400" dirty="0"/>
                    </a:p>
                  </a:txBody>
                  <a:tcPr/>
                </a:tc>
                <a:tc>
                  <a:txBody>
                    <a:bodyPr/>
                    <a:lstStyle/>
                    <a:p>
                      <a:r>
                        <a:rPr lang="en-US" sz="1400" dirty="0" smtClean="0"/>
                        <a:t>EDV</a:t>
                      </a:r>
                      <a:endParaRPr lang="en-US" sz="1400" dirty="0"/>
                    </a:p>
                  </a:txBody>
                  <a:tcPr/>
                </a:tc>
                <a:tc>
                  <a:txBody>
                    <a:bodyPr/>
                    <a:lstStyle/>
                    <a:p>
                      <a:r>
                        <a:rPr lang="en-US" sz="1400" dirty="0" smtClean="0"/>
                        <a:t>0.12%</a:t>
                      </a:r>
                      <a:endParaRPr lang="en-US" sz="1400" dirty="0"/>
                    </a:p>
                  </a:txBody>
                  <a:tcPr/>
                </a:tc>
                <a:tc>
                  <a:txBody>
                    <a:bodyPr/>
                    <a:lstStyle/>
                    <a:p>
                      <a:r>
                        <a:rPr lang="en-US" sz="1400" dirty="0" smtClean="0"/>
                        <a:t>IEI</a:t>
                      </a:r>
                      <a:endParaRPr lang="en-US" sz="1400" dirty="0"/>
                    </a:p>
                  </a:txBody>
                  <a:tcPr/>
                </a:tc>
                <a:tc>
                  <a:txBody>
                    <a:bodyPr/>
                    <a:lstStyle/>
                    <a:p>
                      <a:r>
                        <a:rPr lang="en-US" sz="1400" dirty="0" smtClean="0"/>
                        <a:t>0.15%</a:t>
                      </a:r>
                      <a:endParaRPr lang="en-US" sz="1400" dirty="0"/>
                    </a:p>
                  </a:txBody>
                  <a:tcPr/>
                </a:tc>
              </a:tr>
              <a:tr h="321703">
                <a:tc>
                  <a:txBody>
                    <a:bodyPr/>
                    <a:lstStyle/>
                    <a:p>
                      <a:r>
                        <a:rPr lang="en-US" sz="1400" b="0" i="0" kern="1200" dirty="0" smtClean="0">
                          <a:solidFill>
                            <a:schemeClr val="dk1"/>
                          </a:solidFill>
                          <a:effectLst/>
                          <a:latin typeface="+mn-lt"/>
                          <a:ea typeface="+mn-ea"/>
                          <a:cs typeface="+mn-cs"/>
                        </a:rPr>
                        <a:t>Int’l Multi-Cap Core</a:t>
                      </a:r>
                      <a:endParaRPr lang="en-US" sz="1400" dirty="0"/>
                    </a:p>
                  </a:txBody>
                  <a:tcPr/>
                </a:tc>
                <a:tc>
                  <a:txBody>
                    <a:bodyPr/>
                    <a:lstStyle/>
                    <a:p>
                      <a:r>
                        <a:rPr lang="en-US" sz="1400" dirty="0" smtClean="0"/>
                        <a:t>SCHF</a:t>
                      </a:r>
                      <a:endParaRPr lang="en-US" sz="1400" dirty="0"/>
                    </a:p>
                  </a:txBody>
                  <a:tcPr/>
                </a:tc>
                <a:tc>
                  <a:txBody>
                    <a:bodyPr/>
                    <a:lstStyle/>
                    <a:p>
                      <a:r>
                        <a:rPr lang="en-US" sz="1400" dirty="0" smtClean="0"/>
                        <a:t>0.08%</a:t>
                      </a:r>
                      <a:endParaRPr lang="en-US" sz="1400" dirty="0"/>
                    </a:p>
                  </a:txBody>
                  <a:tcPr/>
                </a:tc>
                <a:tc>
                  <a:txBody>
                    <a:bodyPr/>
                    <a:lstStyle/>
                    <a:p>
                      <a:r>
                        <a:rPr lang="en-US" sz="1400" dirty="0" smtClean="0"/>
                        <a:t>VEA</a:t>
                      </a:r>
                      <a:endParaRPr lang="en-US" sz="1400" dirty="0"/>
                    </a:p>
                  </a:txBody>
                  <a:tcPr/>
                </a:tc>
                <a:tc>
                  <a:txBody>
                    <a:bodyPr/>
                    <a:lstStyle/>
                    <a:p>
                      <a:r>
                        <a:rPr lang="en-US" sz="1400" dirty="0" smtClean="0"/>
                        <a:t>0.09%</a:t>
                      </a:r>
                      <a:endParaRPr lang="en-US" sz="1400" dirty="0"/>
                    </a:p>
                  </a:txBody>
                  <a:tcPr/>
                </a:tc>
                <a:tc>
                  <a:txBody>
                    <a:bodyPr/>
                    <a:lstStyle/>
                    <a:p>
                      <a:r>
                        <a:rPr lang="en-US" sz="1400" dirty="0" smtClean="0"/>
                        <a:t>IEFA</a:t>
                      </a:r>
                      <a:endParaRPr lang="en-US" sz="1400" dirty="0"/>
                    </a:p>
                  </a:txBody>
                  <a:tcPr/>
                </a:tc>
                <a:tc>
                  <a:txBody>
                    <a:bodyPr/>
                    <a:lstStyle/>
                    <a:p>
                      <a:r>
                        <a:rPr lang="en-US" sz="1400" dirty="0" smtClean="0"/>
                        <a:t>0.12%</a:t>
                      </a:r>
                    </a:p>
                  </a:txBody>
                  <a:tcPr/>
                </a:tc>
              </a:tr>
              <a:tr h="321703">
                <a:tc>
                  <a:txBody>
                    <a:bodyPr/>
                    <a:lstStyle/>
                    <a:p>
                      <a:r>
                        <a:rPr lang="en-US" sz="1400" b="0" i="0" kern="1200" dirty="0" smtClean="0">
                          <a:solidFill>
                            <a:schemeClr val="dk1"/>
                          </a:solidFill>
                          <a:effectLst/>
                          <a:latin typeface="+mn-lt"/>
                          <a:ea typeface="+mn-ea"/>
                          <a:cs typeface="+mn-cs"/>
                        </a:rPr>
                        <a:t>Int’l Small/Mid-Cap Core</a:t>
                      </a:r>
                      <a:endParaRPr lang="en-US" sz="1400" dirty="0"/>
                    </a:p>
                  </a:txBody>
                  <a:tcPr/>
                </a:tc>
                <a:tc>
                  <a:txBody>
                    <a:bodyPr/>
                    <a:lstStyle/>
                    <a:p>
                      <a:r>
                        <a:rPr lang="en-US" sz="1400" dirty="0" smtClean="0"/>
                        <a:t>SCHC</a:t>
                      </a:r>
                      <a:endParaRPr lang="en-US" sz="1400" dirty="0"/>
                    </a:p>
                  </a:txBody>
                  <a:tcPr/>
                </a:tc>
                <a:tc>
                  <a:txBody>
                    <a:bodyPr/>
                    <a:lstStyle/>
                    <a:p>
                      <a:r>
                        <a:rPr lang="en-US" sz="1400" dirty="0" smtClean="0"/>
                        <a:t>0.18%</a:t>
                      </a:r>
                      <a:endParaRPr lang="en-US" sz="1400" dirty="0"/>
                    </a:p>
                  </a:txBody>
                  <a:tcPr/>
                </a:tc>
                <a:tc>
                  <a:txBody>
                    <a:bodyPr/>
                    <a:lstStyle/>
                    <a:p>
                      <a:r>
                        <a:rPr lang="en-US" sz="1400" dirty="0" smtClean="0"/>
                        <a:t>VSS</a:t>
                      </a:r>
                      <a:endParaRPr lang="en-US" sz="1400" dirty="0"/>
                    </a:p>
                  </a:txBody>
                  <a:tcPr/>
                </a:tc>
                <a:tc>
                  <a:txBody>
                    <a:bodyPr/>
                    <a:lstStyle/>
                    <a:p>
                      <a:r>
                        <a:rPr lang="en-US" sz="1400" dirty="0" smtClean="0"/>
                        <a:t>0.19%</a:t>
                      </a:r>
                      <a:endParaRPr lang="en-US" sz="1400" dirty="0"/>
                    </a:p>
                  </a:txBody>
                  <a:tcPr/>
                </a:tc>
                <a:tc>
                  <a:txBody>
                    <a:bodyPr/>
                    <a:lstStyle/>
                    <a:p>
                      <a:r>
                        <a:rPr lang="en-US" sz="1400" dirty="0" smtClean="0"/>
                        <a:t>SCZ</a:t>
                      </a:r>
                      <a:endParaRPr lang="en-US" sz="1400" dirty="0"/>
                    </a:p>
                  </a:txBody>
                  <a:tcPr/>
                </a:tc>
                <a:tc>
                  <a:txBody>
                    <a:bodyPr/>
                    <a:lstStyle/>
                    <a:p>
                      <a:r>
                        <a:rPr lang="en-US" sz="1400" dirty="0" smtClean="0"/>
                        <a:t>0.40%</a:t>
                      </a:r>
                      <a:endParaRPr lang="en-US" sz="1400" dirty="0"/>
                    </a:p>
                  </a:txBody>
                  <a:tcPr/>
                </a:tc>
              </a:tr>
              <a:tr h="321703">
                <a:tc>
                  <a:txBody>
                    <a:bodyPr/>
                    <a:lstStyle/>
                    <a:p>
                      <a:r>
                        <a:rPr lang="en-US" sz="1400" b="0" i="0" kern="1200" dirty="0" smtClean="0">
                          <a:solidFill>
                            <a:schemeClr val="dk1"/>
                          </a:solidFill>
                          <a:effectLst/>
                          <a:latin typeface="+mn-lt"/>
                          <a:ea typeface="+mn-ea"/>
                          <a:cs typeface="+mn-cs"/>
                        </a:rPr>
                        <a:t>Emerging Markets</a:t>
                      </a:r>
                      <a:endParaRPr lang="en-US" sz="1400" dirty="0"/>
                    </a:p>
                  </a:txBody>
                  <a:tcPr/>
                </a:tc>
                <a:tc>
                  <a:txBody>
                    <a:bodyPr/>
                    <a:lstStyle/>
                    <a:p>
                      <a:r>
                        <a:rPr lang="en-US" sz="1400" dirty="0" smtClean="0"/>
                        <a:t>SCHE</a:t>
                      </a:r>
                      <a:endParaRPr lang="en-US" sz="1400" dirty="0"/>
                    </a:p>
                  </a:txBody>
                  <a:tcPr/>
                </a:tc>
                <a:tc>
                  <a:txBody>
                    <a:bodyPr/>
                    <a:lstStyle/>
                    <a:p>
                      <a:r>
                        <a:rPr lang="en-US" sz="1400" dirty="0" smtClean="0"/>
                        <a:t>0.14%</a:t>
                      </a:r>
                      <a:endParaRPr lang="en-US" sz="1400" dirty="0"/>
                    </a:p>
                  </a:txBody>
                  <a:tcPr/>
                </a:tc>
                <a:tc>
                  <a:txBody>
                    <a:bodyPr/>
                    <a:lstStyle/>
                    <a:p>
                      <a:r>
                        <a:rPr lang="en-US" sz="1400" dirty="0" smtClean="0"/>
                        <a:t>VWO</a:t>
                      </a:r>
                      <a:endParaRPr lang="en-US" sz="1400" dirty="0"/>
                    </a:p>
                  </a:txBody>
                  <a:tcPr/>
                </a:tc>
                <a:tc>
                  <a:txBody>
                    <a:bodyPr/>
                    <a:lstStyle/>
                    <a:p>
                      <a:r>
                        <a:rPr lang="en-US" sz="1400" dirty="0" smtClean="0"/>
                        <a:t>0.15%</a:t>
                      </a:r>
                      <a:endParaRPr lang="en-US" sz="1400" dirty="0"/>
                    </a:p>
                  </a:txBody>
                  <a:tcPr/>
                </a:tc>
                <a:tc>
                  <a:txBody>
                    <a:bodyPr/>
                    <a:lstStyle/>
                    <a:p>
                      <a:r>
                        <a:rPr lang="en-US" sz="1400" dirty="0" smtClean="0"/>
                        <a:t>IEMG</a:t>
                      </a:r>
                      <a:endParaRPr lang="en-US" sz="1400" dirty="0"/>
                    </a:p>
                  </a:txBody>
                  <a:tcPr/>
                </a:tc>
                <a:tc>
                  <a:txBody>
                    <a:bodyPr/>
                    <a:lstStyle/>
                    <a:p>
                      <a:r>
                        <a:rPr lang="en-US" sz="1400" dirty="0" smtClean="0"/>
                        <a:t>0.18%</a:t>
                      </a:r>
                      <a:endParaRPr lang="en-US" sz="1400" dirty="0"/>
                    </a:p>
                  </a:txBody>
                  <a:tcPr/>
                </a:tc>
              </a:tr>
            </a:tbl>
          </a:graphicData>
        </a:graphic>
      </p:graphicFrame>
    </p:spTree>
    <p:extLst>
      <p:ext uri="{BB962C8B-B14F-4D97-AF65-F5344CB8AC3E}">
        <p14:creationId xmlns:p14="http://schemas.microsoft.com/office/powerpoint/2010/main" val="316401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ETFs and Taxes</a:t>
            </a:r>
            <a:br>
              <a:rPr lang="en-US" dirty="0" smtClean="0"/>
            </a:br>
            <a:r>
              <a:rPr lang="en-US" sz="1400" b="0" dirty="0"/>
              <a:t>http://</a:t>
            </a:r>
            <a:r>
              <a:rPr lang="en-US" sz="1400" b="0" dirty="0" smtClean="0"/>
              <a:t>www.schwab.com/public/schwab/nn/articles/ETFs-and-Taxes-What-You-Need-to-Know</a:t>
            </a:r>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2306627580"/>
              </p:ext>
            </p:extLst>
          </p:nvPr>
        </p:nvGraphicFramePr>
        <p:xfrm>
          <a:off x="473825" y="1044517"/>
          <a:ext cx="8129850" cy="4394200"/>
        </p:xfrm>
        <a:graphic>
          <a:graphicData uri="http://schemas.openxmlformats.org/drawingml/2006/table">
            <a:tbl>
              <a:tblPr firstRow="1" bandRow="1">
                <a:tableStyleId>{5C22544A-7EE6-4342-B048-85BDC9FD1C3A}</a:tableStyleId>
              </a:tblPr>
              <a:tblGrid>
                <a:gridCol w="2319251"/>
                <a:gridCol w="2311041"/>
                <a:gridCol w="1063927"/>
                <a:gridCol w="1122218"/>
                <a:gridCol w="1313413"/>
              </a:tblGrid>
              <a:tr h="370840">
                <a:tc>
                  <a:txBody>
                    <a:bodyPr/>
                    <a:lstStyle/>
                    <a:p>
                      <a:r>
                        <a:rPr lang="en-US" sz="1400" dirty="0" smtClean="0"/>
                        <a:t>Type of ETF or ETN</a:t>
                      </a:r>
                      <a:endParaRPr lang="en-US" sz="1400" dirty="0"/>
                    </a:p>
                  </a:txBody>
                  <a:tcPr/>
                </a:tc>
                <a:tc>
                  <a:txBody>
                    <a:bodyPr/>
                    <a:lstStyle/>
                    <a:p>
                      <a:r>
                        <a:rPr lang="en-US" sz="1400" dirty="0" smtClean="0"/>
                        <a:t>Categories</a:t>
                      </a:r>
                      <a:endParaRPr lang="en-US" sz="1400" dirty="0"/>
                    </a:p>
                  </a:txBody>
                  <a:tcPr/>
                </a:tc>
                <a:tc>
                  <a:txBody>
                    <a:bodyPr/>
                    <a:lstStyle/>
                    <a:p>
                      <a:r>
                        <a:rPr lang="en-US" sz="1400" dirty="0" smtClean="0"/>
                        <a:t>Maximum</a:t>
                      </a:r>
                    </a:p>
                    <a:p>
                      <a:r>
                        <a:rPr lang="en-US" sz="1400" dirty="0" smtClean="0"/>
                        <a:t>Low</a:t>
                      </a:r>
                      <a:endParaRPr lang="en-US" sz="1400" dirty="0"/>
                    </a:p>
                  </a:txBody>
                  <a:tcPr/>
                </a:tc>
                <a:tc>
                  <a:txBody>
                    <a:bodyPr/>
                    <a:lstStyle/>
                    <a:p>
                      <a:r>
                        <a:rPr lang="en-US" sz="1400" dirty="0" smtClean="0"/>
                        <a:t>Maximum</a:t>
                      </a:r>
                    </a:p>
                    <a:p>
                      <a:r>
                        <a:rPr lang="en-US" sz="1400" dirty="0" smtClean="0"/>
                        <a:t>High</a:t>
                      </a:r>
                      <a:endParaRPr lang="en-US" sz="1400" dirty="0"/>
                    </a:p>
                  </a:txBody>
                  <a:tcPr/>
                </a:tc>
                <a:tc>
                  <a:txBody>
                    <a:bodyPr/>
                    <a:lstStyle/>
                    <a:p>
                      <a:r>
                        <a:rPr lang="en-US" sz="1400" dirty="0" smtClean="0"/>
                        <a:t>Notes</a:t>
                      </a:r>
                      <a:endParaRPr lang="en-US" sz="1400" dirty="0"/>
                    </a:p>
                  </a:txBody>
                  <a:tcPr/>
                </a:tc>
              </a:tr>
              <a:tr h="370840">
                <a:tc>
                  <a:txBody>
                    <a:bodyPr/>
                    <a:lstStyle/>
                    <a:p>
                      <a:r>
                        <a:rPr lang="en-US" dirty="0" smtClean="0"/>
                        <a:t>Stock or bond ETF</a:t>
                      </a:r>
                      <a:endParaRPr lang="en-US" dirty="0"/>
                    </a:p>
                  </a:txBody>
                  <a:tcPr/>
                </a:tc>
                <a:tc>
                  <a:txBody>
                    <a:bodyPr/>
                    <a:lstStyle/>
                    <a:p>
                      <a:r>
                        <a:rPr lang="en-US" dirty="0" smtClean="0"/>
                        <a:t>Long/Short-term</a:t>
                      </a:r>
                      <a:endParaRPr lang="en-US" dirty="0"/>
                    </a:p>
                  </a:txBody>
                  <a:tcPr/>
                </a:tc>
                <a:tc>
                  <a:txBody>
                    <a:bodyPr/>
                    <a:lstStyle/>
                    <a:p>
                      <a:r>
                        <a:rPr lang="en-US" dirty="0" smtClean="0"/>
                        <a:t>23.8%</a:t>
                      </a:r>
                      <a:endParaRPr lang="en-US" dirty="0"/>
                    </a:p>
                  </a:txBody>
                  <a:tcPr/>
                </a:tc>
                <a:tc>
                  <a:txBody>
                    <a:bodyPr/>
                    <a:lstStyle/>
                    <a:p>
                      <a:r>
                        <a:rPr lang="en-US" dirty="0" smtClean="0"/>
                        <a:t>43.4%</a:t>
                      </a:r>
                      <a:endParaRPr lang="en-US" dirty="0"/>
                    </a:p>
                  </a:txBody>
                  <a:tcPr/>
                </a:tc>
                <a:tc>
                  <a:txBody>
                    <a:bodyPr/>
                    <a:lstStyle/>
                    <a:p>
                      <a:endParaRPr lang="en-US" dirty="0"/>
                    </a:p>
                  </a:txBody>
                  <a:tcPr/>
                </a:tc>
              </a:tr>
              <a:tr h="370840">
                <a:tc>
                  <a:txBody>
                    <a:bodyPr/>
                    <a:lstStyle/>
                    <a:p>
                      <a:r>
                        <a:rPr lang="en-US" sz="1800" b="0" i="0" kern="1200" dirty="0" smtClean="0">
                          <a:solidFill>
                            <a:schemeClr val="dk1"/>
                          </a:solidFill>
                          <a:effectLst/>
                          <a:latin typeface="+mn-lt"/>
                          <a:ea typeface="+mn-ea"/>
                          <a:cs typeface="+mn-cs"/>
                        </a:rPr>
                        <a:t>Precious metal ETF</a:t>
                      </a:r>
                      <a:endParaRPr lang="en-US" dirty="0"/>
                    </a:p>
                  </a:txBody>
                  <a:tcPr/>
                </a:tc>
                <a:tc>
                  <a:txBody>
                    <a:bodyPr/>
                    <a:lstStyle/>
                    <a:p>
                      <a:r>
                        <a:rPr lang="en-US" dirty="0" smtClean="0"/>
                        <a:t>Long/Short-term</a:t>
                      </a:r>
                      <a:endParaRPr lang="en-US" dirty="0"/>
                    </a:p>
                  </a:txBody>
                  <a:tcPr/>
                </a:tc>
                <a:tc>
                  <a:txBody>
                    <a:bodyPr/>
                    <a:lstStyle/>
                    <a:p>
                      <a:r>
                        <a:rPr lang="en-US" dirty="0" smtClean="0"/>
                        <a:t>31.8%</a:t>
                      </a:r>
                      <a:endParaRPr lang="en-US" dirty="0"/>
                    </a:p>
                  </a:txBody>
                  <a:tcPr/>
                </a:tc>
                <a:tc>
                  <a:txBody>
                    <a:bodyPr/>
                    <a:lstStyle/>
                    <a:p>
                      <a:r>
                        <a:rPr lang="en-US" dirty="0" smtClean="0"/>
                        <a:t>43.4%</a:t>
                      </a:r>
                      <a:endParaRPr lang="en-US" dirty="0"/>
                    </a:p>
                  </a:txBody>
                  <a:tcPr/>
                </a:tc>
                <a:tc>
                  <a:txBody>
                    <a:bodyPr/>
                    <a:lstStyle/>
                    <a:p>
                      <a:r>
                        <a:rPr lang="en-US" dirty="0" smtClean="0"/>
                        <a:t>Collectible</a:t>
                      </a:r>
                      <a:endParaRPr lang="en-US" dirty="0"/>
                    </a:p>
                  </a:txBody>
                  <a:tcPr/>
                </a:tc>
              </a:tr>
              <a:tr h="370840">
                <a:tc>
                  <a:txBody>
                    <a:bodyPr/>
                    <a:lstStyle/>
                    <a:p>
                      <a:r>
                        <a:rPr lang="en-US" sz="1800" b="0" i="0" kern="1200" dirty="0" smtClean="0">
                          <a:solidFill>
                            <a:schemeClr val="dk1"/>
                          </a:solidFill>
                          <a:effectLst/>
                          <a:latin typeface="+mn-lt"/>
                          <a:ea typeface="+mn-ea"/>
                          <a:cs typeface="+mn-cs"/>
                        </a:rPr>
                        <a:t>Commodity ETF</a:t>
                      </a:r>
                    </a:p>
                    <a:p>
                      <a:r>
                        <a:rPr lang="en-US" dirty="0" smtClean="0"/>
                        <a:t>(limited partnership)</a:t>
                      </a:r>
                      <a:endParaRPr lang="en-US" dirty="0"/>
                    </a:p>
                  </a:txBody>
                  <a:tcPr/>
                </a:tc>
                <a:tc>
                  <a:txBody>
                    <a:bodyPr/>
                    <a:lstStyle/>
                    <a:p>
                      <a:r>
                        <a:rPr lang="en-US" dirty="0" smtClean="0"/>
                        <a:t>60/40</a:t>
                      </a:r>
                      <a:endParaRPr lang="en-US" dirty="0"/>
                    </a:p>
                  </a:txBody>
                  <a:tcPr/>
                </a:tc>
                <a:tc>
                  <a:txBody>
                    <a:bodyPr/>
                    <a:lstStyle/>
                    <a:p>
                      <a:r>
                        <a:rPr lang="en-US" dirty="0" smtClean="0"/>
                        <a:t>23.8%</a:t>
                      </a:r>
                      <a:endParaRPr lang="en-US" dirty="0"/>
                    </a:p>
                  </a:txBody>
                  <a:tcPr/>
                </a:tc>
                <a:tc>
                  <a:txBody>
                    <a:bodyPr/>
                    <a:lstStyle/>
                    <a:p>
                      <a:r>
                        <a:rPr lang="en-US" dirty="0" smtClean="0"/>
                        <a:t>43.4%</a:t>
                      </a:r>
                      <a:endParaRPr lang="en-US" dirty="0"/>
                    </a:p>
                  </a:txBody>
                  <a:tcPr/>
                </a:tc>
                <a:tc>
                  <a:txBody>
                    <a:bodyPr/>
                    <a:lstStyle/>
                    <a:p>
                      <a:r>
                        <a:rPr lang="en-US" dirty="0" smtClean="0"/>
                        <a:t>K-1*</a:t>
                      </a:r>
                      <a:endParaRPr lang="en-US" dirty="0"/>
                    </a:p>
                  </a:txBody>
                  <a:tcPr/>
                </a:tc>
              </a:tr>
              <a:tr h="370840">
                <a:tc>
                  <a:txBody>
                    <a:bodyPr/>
                    <a:lstStyle/>
                    <a:p>
                      <a:r>
                        <a:rPr lang="en-US" sz="1800" b="0" i="0" kern="1200" dirty="0" smtClean="0">
                          <a:solidFill>
                            <a:schemeClr val="dk1"/>
                          </a:solidFill>
                          <a:effectLst/>
                          <a:latin typeface="+mn-lt"/>
                          <a:ea typeface="+mn-ea"/>
                          <a:cs typeface="+mn-cs"/>
                        </a:rPr>
                        <a:t>Currency ETF</a:t>
                      </a:r>
                    </a:p>
                    <a:p>
                      <a:r>
                        <a:rPr lang="en-US" sz="1800" b="0" i="0" kern="1200" dirty="0" smtClean="0">
                          <a:solidFill>
                            <a:schemeClr val="dk1"/>
                          </a:solidFill>
                          <a:effectLst/>
                          <a:latin typeface="+mn-lt"/>
                          <a:ea typeface="+mn-ea"/>
                          <a:cs typeface="+mn-cs"/>
                        </a:rPr>
                        <a:t>(open-end fund)</a:t>
                      </a:r>
                      <a:endParaRPr lang="en-US" dirty="0"/>
                    </a:p>
                  </a:txBody>
                  <a:tcPr/>
                </a:tc>
                <a:tc>
                  <a:txBody>
                    <a:bodyPr/>
                    <a:lstStyle/>
                    <a:p>
                      <a:r>
                        <a:rPr lang="en-US" dirty="0" smtClean="0"/>
                        <a:t>Long/Short-term</a:t>
                      </a:r>
                      <a:endParaRPr lang="en-US" dirty="0"/>
                    </a:p>
                  </a:txBody>
                  <a:tcPr/>
                </a:tc>
                <a:tc>
                  <a:txBody>
                    <a:bodyPr/>
                    <a:lstStyle/>
                    <a:p>
                      <a:r>
                        <a:rPr lang="en-US" dirty="0" smtClean="0"/>
                        <a:t>23.8%</a:t>
                      </a:r>
                      <a:endParaRPr lang="en-US" dirty="0"/>
                    </a:p>
                  </a:txBody>
                  <a:tcPr/>
                </a:tc>
                <a:tc>
                  <a:txBody>
                    <a:bodyPr/>
                    <a:lstStyle/>
                    <a:p>
                      <a:r>
                        <a:rPr lang="en-US" dirty="0" smtClean="0"/>
                        <a:t>43.4%</a:t>
                      </a:r>
                      <a:endParaRPr lang="en-US" dirty="0"/>
                    </a:p>
                  </a:txBody>
                  <a:tcPr/>
                </a:tc>
                <a:tc>
                  <a:txBody>
                    <a:bodyPr/>
                    <a:lstStyle/>
                    <a:p>
                      <a:endParaRPr lang="en-US" dirty="0"/>
                    </a:p>
                  </a:txBody>
                  <a:tcPr/>
                </a:tc>
              </a:tr>
              <a:tr h="370840">
                <a:tc>
                  <a:txBody>
                    <a:bodyPr/>
                    <a:lstStyle/>
                    <a:p>
                      <a:r>
                        <a:rPr lang="en-US" sz="1800" b="0" i="0" kern="1200" dirty="0" smtClean="0">
                          <a:solidFill>
                            <a:schemeClr val="dk1"/>
                          </a:solidFill>
                          <a:effectLst/>
                          <a:latin typeface="+mn-lt"/>
                          <a:ea typeface="+mn-ea"/>
                          <a:cs typeface="+mn-cs"/>
                        </a:rPr>
                        <a:t>(grantor trust)</a:t>
                      </a:r>
                      <a:endParaRPr lang="en-US" dirty="0"/>
                    </a:p>
                  </a:txBody>
                  <a:tcPr/>
                </a:tc>
                <a:tc>
                  <a:txBody>
                    <a:bodyPr/>
                    <a:lstStyle/>
                    <a:p>
                      <a:r>
                        <a:rPr lang="en-US" sz="1800" b="0" i="0" kern="1200" dirty="0" smtClean="0">
                          <a:solidFill>
                            <a:schemeClr val="dk1"/>
                          </a:solidFill>
                          <a:effectLst/>
                          <a:latin typeface="+mn-lt"/>
                          <a:ea typeface="+mn-ea"/>
                          <a:cs typeface="+mn-cs"/>
                        </a:rPr>
                        <a:t>Ordinary</a:t>
                      </a:r>
                      <a:r>
                        <a:rPr lang="en-US" sz="1800" b="0" i="0" kern="1200" baseline="0" dirty="0" smtClean="0">
                          <a:solidFill>
                            <a:schemeClr val="dk1"/>
                          </a:solidFill>
                          <a:effectLst/>
                          <a:latin typeface="+mn-lt"/>
                          <a:ea typeface="+mn-ea"/>
                          <a:cs typeface="+mn-cs"/>
                        </a:rPr>
                        <a:t> Income</a:t>
                      </a:r>
                      <a:endParaRPr lang="en-US" dirty="0"/>
                    </a:p>
                  </a:txBody>
                  <a:tcPr/>
                </a:tc>
                <a:tc>
                  <a:txBody>
                    <a:bodyPr/>
                    <a:lstStyle/>
                    <a:p>
                      <a:r>
                        <a:rPr lang="en-US" dirty="0" smtClean="0"/>
                        <a:t>N/A</a:t>
                      </a:r>
                      <a:endParaRPr lang="en-US" dirty="0"/>
                    </a:p>
                  </a:txBody>
                  <a:tcPr/>
                </a:tc>
                <a:tc>
                  <a:txBody>
                    <a:bodyPr/>
                    <a:lstStyle/>
                    <a:p>
                      <a:r>
                        <a:rPr lang="en-US" dirty="0" smtClean="0"/>
                        <a:t>43.4%</a:t>
                      </a:r>
                      <a:endParaRPr lang="en-US" dirty="0"/>
                    </a:p>
                  </a:txBody>
                  <a:tcPr/>
                </a:tc>
                <a:tc>
                  <a:txBody>
                    <a:bodyPr/>
                    <a:lstStyle/>
                    <a:p>
                      <a:endParaRPr lang="en-US" dirty="0"/>
                    </a:p>
                  </a:txBody>
                  <a:tcPr/>
                </a:tc>
              </a:tr>
              <a:tr h="370840">
                <a:tc>
                  <a:txBody>
                    <a:bodyPr/>
                    <a:lstStyle/>
                    <a:p>
                      <a:r>
                        <a:rPr lang="en-US" dirty="0" smtClean="0"/>
                        <a:t>(limited partnership)</a:t>
                      </a:r>
                      <a:endParaRPr lang="en-US" dirty="0"/>
                    </a:p>
                  </a:txBody>
                  <a:tcPr/>
                </a:tc>
                <a:tc>
                  <a:txBody>
                    <a:bodyPr/>
                    <a:lstStyle/>
                    <a:p>
                      <a:r>
                        <a:rPr lang="en-US" sz="1800" b="0" i="0" kern="1200" dirty="0" smtClean="0">
                          <a:solidFill>
                            <a:schemeClr val="dk1"/>
                          </a:solidFill>
                          <a:effectLst/>
                          <a:latin typeface="+mn-lt"/>
                          <a:ea typeface="+mn-ea"/>
                          <a:cs typeface="+mn-cs"/>
                        </a:rPr>
                        <a:t>60/40</a:t>
                      </a:r>
                      <a:endParaRPr lang="en-US" dirty="0"/>
                    </a:p>
                  </a:txBody>
                  <a:tcPr/>
                </a:tc>
                <a:tc>
                  <a:txBody>
                    <a:bodyPr/>
                    <a:lstStyle/>
                    <a:p>
                      <a:r>
                        <a:rPr lang="en-US" dirty="0" smtClean="0"/>
                        <a:t>23.8%</a:t>
                      </a:r>
                      <a:endParaRPr lang="en-US" dirty="0"/>
                    </a:p>
                  </a:txBody>
                  <a:tcPr/>
                </a:tc>
                <a:tc>
                  <a:txBody>
                    <a:bodyPr/>
                    <a:lstStyle/>
                    <a:p>
                      <a:r>
                        <a:rPr lang="en-US" dirty="0" smtClean="0"/>
                        <a:t>43.4%</a:t>
                      </a:r>
                      <a:endParaRPr lang="en-US" dirty="0"/>
                    </a:p>
                  </a:txBody>
                  <a:tcPr/>
                </a:tc>
                <a:tc>
                  <a:txBody>
                    <a:bodyPr/>
                    <a:lstStyle/>
                    <a:p>
                      <a:r>
                        <a:rPr lang="en-US" dirty="0" smtClean="0"/>
                        <a:t>K-1*</a:t>
                      </a:r>
                      <a:endParaRPr lang="en-US" dirty="0"/>
                    </a:p>
                  </a:txBody>
                  <a:tcPr/>
                </a:tc>
              </a:tr>
              <a:tr h="370840">
                <a:tc>
                  <a:txBody>
                    <a:bodyPr/>
                    <a:lstStyle/>
                    <a:p>
                      <a:r>
                        <a:rPr lang="en-US" sz="1800" b="0" i="0" kern="1200" dirty="0" smtClean="0">
                          <a:solidFill>
                            <a:schemeClr val="dk1"/>
                          </a:solidFill>
                          <a:effectLst/>
                          <a:latin typeface="+mn-lt"/>
                          <a:ea typeface="+mn-ea"/>
                          <a:cs typeface="+mn-cs"/>
                        </a:rPr>
                        <a:t>Stock or bond ETN</a:t>
                      </a:r>
                      <a:endParaRPr lang="en-US" dirty="0"/>
                    </a:p>
                  </a:txBody>
                  <a:tcPr/>
                </a:tc>
                <a:tc>
                  <a:txBody>
                    <a:bodyPr/>
                    <a:lstStyle/>
                    <a:p>
                      <a:r>
                        <a:rPr lang="en-US" dirty="0" smtClean="0"/>
                        <a:t>Long/Short-term</a:t>
                      </a:r>
                      <a:endParaRPr lang="en-US" dirty="0"/>
                    </a:p>
                  </a:txBody>
                  <a:tcPr/>
                </a:tc>
                <a:tc>
                  <a:txBody>
                    <a:bodyPr/>
                    <a:lstStyle/>
                    <a:p>
                      <a:r>
                        <a:rPr lang="en-US" dirty="0" smtClean="0"/>
                        <a:t>23.8%</a:t>
                      </a:r>
                      <a:endParaRPr lang="en-US" dirty="0"/>
                    </a:p>
                  </a:txBody>
                  <a:tcPr/>
                </a:tc>
                <a:tc>
                  <a:txBody>
                    <a:bodyPr/>
                    <a:lstStyle/>
                    <a:p>
                      <a:r>
                        <a:rPr lang="en-US" dirty="0" smtClean="0"/>
                        <a:t>43.4%</a:t>
                      </a:r>
                      <a:endParaRPr lang="en-US" dirty="0"/>
                    </a:p>
                  </a:txBody>
                  <a:tcPr/>
                </a:tc>
                <a:tc>
                  <a:txBody>
                    <a:bodyPr/>
                    <a:lstStyle/>
                    <a:p>
                      <a:endParaRPr lang="en-US" dirty="0"/>
                    </a:p>
                  </a:txBody>
                  <a:tcPr/>
                </a:tc>
              </a:tr>
              <a:tr h="370840">
                <a:tc>
                  <a:txBody>
                    <a:bodyPr/>
                    <a:lstStyle/>
                    <a:p>
                      <a:r>
                        <a:rPr lang="en-US" sz="1800" b="0" i="0" kern="1200" dirty="0" smtClean="0">
                          <a:solidFill>
                            <a:schemeClr val="dk1"/>
                          </a:solidFill>
                          <a:effectLst/>
                          <a:latin typeface="+mn-lt"/>
                          <a:ea typeface="+mn-ea"/>
                          <a:cs typeface="+mn-cs"/>
                        </a:rPr>
                        <a:t>Commodity ETN</a:t>
                      </a:r>
                      <a:endParaRPr lang="en-US" dirty="0"/>
                    </a:p>
                  </a:txBody>
                  <a:tcPr/>
                </a:tc>
                <a:tc>
                  <a:txBody>
                    <a:bodyPr/>
                    <a:lstStyle/>
                    <a:p>
                      <a:r>
                        <a:rPr lang="en-US" dirty="0" smtClean="0"/>
                        <a:t>Long/Short-term</a:t>
                      </a:r>
                      <a:endParaRPr lang="en-US" dirty="0"/>
                    </a:p>
                  </a:txBody>
                  <a:tcPr/>
                </a:tc>
                <a:tc>
                  <a:txBody>
                    <a:bodyPr/>
                    <a:lstStyle/>
                    <a:p>
                      <a:r>
                        <a:rPr lang="en-US" dirty="0" smtClean="0"/>
                        <a:t>23.8%</a:t>
                      </a:r>
                      <a:endParaRPr lang="en-US" dirty="0"/>
                    </a:p>
                  </a:txBody>
                  <a:tcPr/>
                </a:tc>
                <a:tc>
                  <a:txBody>
                    <a:bodyPr/>
                    <a:lstStyle/>
                    <a:p>
                      <a:r>
                        <a:rPr lang="en-US" dirty="0" smtClean="0"/>
                        <a:t>43.4%</a:t>
                      </a:r>
                      <a:endParaRPr lang="en-US" dirty="0"/>
                    </a:p>
                  </a:txBody>
                  <a:tcPr/>
                </a:tc>
                <a:tc>
                  <a:txBody>
                    <a:bodyPr/>
                    <a:lstStyle/>
                    <a:p>
                      <a:endParaRPr lang="en-US" dirty="0"/>
                    </a:p>
                  </a:txBody>
                  <a:tcPr/>
                </a:tc>
              </a:tr>
              <a:tr h="370840">
                <a:tc>
                  <a:txBody>
                    <a:bodyPr/>
                    <a:lstStyle/>
                    <a:p>
                      <a:r>
                        <a:rPr lang="en-US" sz="1800" b="0" i="0" kern="1200" dirty="0" smtClean="0">
                          <a:solidFill>
                            <a:schemeClr val="dk1"/>
                          </a:solidFill>
                          <a:effectLst/>
                          <a:latin typeface="+mn-lt"/>
                          <a:ea typeface="+mn-ea"/>
                          <a:cs typeface="+mn-cs"/>
                        </a:rPr>
                        <a:t>Currency ETN</a:t>
                      </a:r>
                      <a:endParaRPr lang="en-US" dirty="0"/>
                    </a:p>
                  </a:txBody>
                  <a:tcPr/>
                </a:tc>
                <a:tc>
                  <a:txBody>
                    <a:bodyPr/>
                    <a:lstStyle/>
                    <a:p>
                      <a:r>
                        <a:rPr lang="en-US" sz="1800" b="0" i="0" kern="1200" dirty="0" smtClean="0">
                          <a:solidFill>
                            <a:schemeClr val="dk1"/>
                          </a:solidFill>
                          <a:effectLst/>
                          <a:latin typeface="+mn-lt"/>
                          <a:ea typeface="+mn-ea"/>
                          <a:cs typeface="+mn-cs"/>
                        </a:rPr>
                        <a:t>Ordinary</a:t>
                      </a:r>
                      <a:r>
                        <a:rPr lang="en-US" sz="1800" b="0" i="0" kern="1200" baseline="0" dirty="0" smtClean="0">
                          <a:solidFill>
                            <a:schemeClr val="dk1"/>
                          </a:solidFill>
                          <a:effectLst/>
                          <a:latin typeface="+mn-lt"/>
                          <a:ea typeface="+mn-ea"/>
                          <a:cs typeface="+mn-cs"/>
                        </a:rPr>
                        <a:t> Income</a:t>
                      </a:r>
                      <a:endParaRPr lang="en-US" dirty="0"/>
                    </a:p>
                  </a:txBody>
                  <a:tcPr/>
                </a:tc>
                <a:tc>
                  <a:txBody>
                    <a:bodyPr/>
                    <a:lstStyle/>
                    <a:p>
                      <a:r>
                        <a:rPr lang="en-US" dirty="0" smtClean="0"/>
                        <a:t>N/A</a:t>
                      </a:r>
                      <a:endParaRPr lang="en-US" dirty="0"/>
                    </a:p>
                  </a:txBody>
                  <a:tcPr/>
                </a:tc>
                <a:tc>
                  <a:txBody>
                    <a:bodyPr/>
                    <a:lstStyle/>
                    <a:p>
                      <a:r>
                        <a:rPr lang="en-US" dirty="0" smtClean="0"/>
                        <a:t>43.4%</a:t>
                      </a:r>
                      <a:endParaRPr lang="en-US" dirty="0"/>
                    </a:p>
                  </a:txBody>
                  <a:tcPr/>
                </a:tc>
                <a:tc>
                  <a:txBody>
                    <a:bodyPr/>
                    <a:lstStyle/>
                    <a:p>
                      <a:endParaRPr lang="en-US" dirty="0"/>
                    </a:p>
                  </a:txBody>
                  <a:tcPr/>
                </a:tc>
              </a:tr>
            </a:tbl>
          </a:graphicData>
        </a:graphic>
      </p:graphicFrame>
      <p:sp>
        <p:nvSpPr>
          <p:cNvPr id="4" name="TextBox 3"/>
          <p:cNvSpPr txBox="1"/>
          <p:nvPr/>
        </p:nvSpPr>
        <p:spPr>
          <a:xfrm>
            <a:off x="482137" y="5534489"/>
            <a:ext cx="8003601" cy="646331"/>
          </a:xfrm>
          <a:prstGeom prst="rect">
            <a:avLst/>
          </a:prstGeom>
          <a:noFill/>
        </p:spPr>
        <p:txBody>
          <a:bodyPr wrap="none" rtlCol="0">
            <a:spAutoFit/>
          </a:bodyPr>
          <a:lstStyle/>
          <a:p>
            <a:r>
              <a:rPr lang="en-US" dirty="0" smtClean="0"/>
              <a:t>* ETFs that issue a K-1 form:</a:t>
            </a:r>
          </a:p>
          <a:p>
            <a:r>
              <a:rPr lang="en-US" sz="1600" dirty="0" smtClean="0"/>
              <a:t>   http</a:t>
            </a:r>
            <a:r>
              <a:rPr lang="en-US" sz="1600" dirty="0"/>
              <a:t>://etfdb.com/etf-tax-efficiency/etf-tax-tutorial-complete-list-of-etfs-that-issue-a-k-1</a:t>
            </a:r>
            <a:r>
              <a:rPr lang="en-US" dirty="0"/>
              <a:t>/</a:t>
            </a:r>
          </a:p>
        </p:txBody>
      </p:sp>
    </p:spTree>
    <p:extLst>
      <p:ext uri="{BB962C8B-B14F-4D97-AF65-F5344CB8AC3E}">
        <p14:creationId xmlns:p14="http://schemas.microsoft.com/office/powerpoint/2010/main" val="1655685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Fine Tuning Your Asset Allocation 2014</a:t>
            </a:r>
            <a:br>
              <a:rPr lang="en-US" sz="3200" dirty="0"/>
            </a:br>
            <a:r>
              <a:rPr lang="en-US" sz="1800" dirty="0"/>
              <a:t>http://paulmerriman.com/fine-tuning-your-asset-allocation-2014/</a:t>
            </a:r>
            <a:endParaRPr lang="en-US" sz="1800" b="0" dirty="0"/>
          </a:p>
        </p:txBody>
      </p:sp>
      <p:pic>
        <p:nvPicPr>
          <p:cNvPr id="1026" name="Picture 2" descr="http://paulmerriman.com/2014-new-site/wp-content/uploads/2014/01/2014-Fine-tuning-calculation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905" y="1077883"/>
            <a:ext cx="6601748" cy="518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9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37744"/>
            <a:ext cx="5554134" cy="822960"/>
          </a:xfrm>
        </p:spPr>
        <p:txBody>
          <a:bodyPr/>
          <a:lstStyle/>
          <a:p>
            <a:r>
              <a:rPr lang="en-US" dirty="0"/>
              <a:t>Tools to Analyze and Monitor </a:t>
            </a:r>
            <a:r>
              <a:rPr lang="en-US" dirty="0" smtClean="0"/>
              <a:t>Portfolios</a:t>
            </a:r>
            <a:endParaRPr lang="en-US" dirty="0"/>
          </a:p>
        </p:txBody>
      </p:sp>
      <p:sp>
        <p:nvSpPr>
          <p:cNvPr id="5" name="Content Placeholder 4"/>
          <p:cNvSpPr>
            <a:spLocks noGrp="1"/>
          </p:cNvSpPr>
          <p:nvPr>
            <p:ph idx="1"/>
          </p:nvPr>
        </p:nvSpPr>
        <p:spPr/>
        <p:txBody>
          <a:bodyPr/>
          <a:lstStyle/>
          <a:p>
            <a:r>
              <a:rPr lang="en-US" dirty="0" smtClean="0"/>
              <a:t> </a:t>
            </a:r>
          </a:p>
        </p:txBody>
      </p:sp>
    </p:spTree>
    <p:extLst>
      <p:ext uri="{BB962C8B-B14F-4D97-AF65-F5344CB8AC3E}">
        <p14:creationId xmlns:p14="http://schemas.microsoft.com/office/powerpoint/2010/main" val="849506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Portfolio in Google Finance</a:t>
            </a:r>
            <a:r>
              <a:rPr lang="en-US" sz="2000" dirty="0" smtClean="0"/>
              <a:t/>
            </a:r>
            <a:br>
              <a:rPr lang="en-US" sz="2000" dirty="0" smtClean="0"/>
            </a:br>
            <a:r>
              <a:rPr lang="en-US" sz="1200" b="0" dirty="0" smtClean="0"/>
              <a:t>https</a:t>
            </a:r>
            <a:r>
              <a:rPr lang="en-US" sz="1200" b="0" dirty="0"/>
              <a:t>://www.google.com/finance?q=NYSEARCA%3ASHY%2CNYSEARCA%3AIVV%2CNYSEARCA%3AIJR%2CNYSEARCA%3AIYR%2CNYSEARCA%3AEFA%2CNYSEARCA%3AEEM&amp;ei=Gt5GVen3LsjKiwKJ54D4Dw</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3669"/>
            <a:ext cx="8229600" cy="4629150"/>
          </a:xfrm>
        </p:spPr>
      </p:pic>
    </p:spTree>
    <p:extLst>
      <p:ext uri="{BB962C8B-B14F-4D97-AF65-F5344CB8AC3E}">
        <p14:creationId xmlns:p14="http://schemas.microsoft.com/office/powerpoint/2010/main" val="3423889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Portfolio </a:t>
            </a:r>
            <a:r>
              <a:rPr lang="en-US" dirty="0"/>
              <a:t>in Morningstar</a:t>
            </a:r>
            <a:br>
              <a:rPr lang="en-US" dirty="0"/>
            </a:br>
            <a:r>
              <a:rPr lang="en-US" sz="2000" dirty="0"/>
              <a:t>http://portfolio.morningstar.com/</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24470"/>
            <a:ext cx="889635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775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R to Analyze Portfolios</a:t>
            </a:r>
          </a:p>
        </p:txBody>
      </p:sp>
      <p:sp>
        <p:nvSpPr>
          <p:cNvPr id="3" name="Content Placeholder 2"/>
          <p:cNvSpPr>
            <a:spLocks noGrp="1"/>
          </p:cNvSpPr>
          <p:nvPr>
            <p:ph idx="1"/>
          </p:nvPr>
        </p:nvSpPr>
        <p:spPr>
          <a:xfrm>
            <a:off x="448887" y="1094393"/>
            <a:ext cx="8229600" cy="4802188"/>
          </a:xfrm>
        </p:spPr>
        <p:txBody>
          <a:bodyPr/>
          <a:lstStyle/>
          <a:p>
            <a:r>
              <a:rPr lang="en-US" dirty="0"/>
              <a:t>R is a free software environment for statistical computing and graphics.  It also has numerous packages for stock analysis and portfolio management.</a:t>
            </a:r>
          </a:p>
          <a:p>
            <a:r>
              <a:rPr lang="en-US" dirty="0"/>
              <a:t>The </a:t>
            </a:r>
            <a:r>
              <a:rPr lang="en-US" dirty="0" err="1"/>
              <a:t>quantmod</a:t>
            </a:r>
            <a:r>
              <a:rPr lang="en-US" dirty="0"/>
              <a:t> package is designed to assist the creation of trading models but can also download the open, high, low, close, volume, and adjusted price since 2007.</a:t>
            </a:r>
          </a:p>
          <a:p>
            <a:r>
              <a:rPr lang="en-US" dirty="0"/>
              <a:t>The two graphs on the following page show the importance of looking at prices that have been adjusted for dividends and splits.  For example, the large difference in EEM is due to a 3-for-1 split that occurred in EEM on July 23, 2008.  On that date, holders of EEM received 2 shares for every one owned but the price of stock dropped to one-third of its value.</a:t>
            </a:r>
          </a:p>
        </p:txBody>
      </p:sp>
    </p:spTree>
    <p:extLst>
      <p:ext uri="{BB962C8B-B14F-4D97-AF65-F5344CB8AC3E}">
        <p14:creationId xmlns:p14="http://schemas.microsoft.com/office/powerpoint/2010/main" val="260531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quantmod</a:t>
            </a:r>
            <a:r>
              <a:rPr lang="en-US" dirty="0"/>
              <a:t> with Close &amp; Adjusted Price</a:t>
            </a:r>
            <a:br>
              <a:rPr lang="en-US" dirty="0"/>
            </a:br>
            <a:r>
              <a:rPr lang="en-US" sz="2400" dirty="0" smtClean="0"/>
              <a:t>(Yahoo’s Close not adjusted for Splits &amp; Dividends)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4473"/>
            <a:ext cx="4642782" cy="463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216" y="1294473"/>
            <a:ext cx="4642783" cy="463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27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37744"/>
            <a:ext cx="5554134" cy="822960"/>
          </a:xfrm>
        </p:spPr>
        <p:txBody>
          <a:bodyPr/>
          <a:lstStyle/>
          <a:p>
            <a:r>
              <a:rPr lang="en-US" dirty="0" smtClean="0"/>
              <a:t>Asset Allocation</a:t>
            </a:r>
            <a:endParaRPr lang="en-US" dirty="0"/>
          </a:p>
        </p:txBody>
      </p:sp>
      <p:sp>
        <p:nvSpPr>
          <p:cNvPr id="5" name="Content Placeholder 4"/>
          <p:cNvSpPr>
            <a:spLocks noGrp="1"/>
          </p:cNvSpPr>
          <p:nvPr>
            <p:ph idx="1"/>
          </p:nvPr>
        </p:nvSpPr>
        <p:spPr/>
        <p:txBody>
          <a:bodyPr/>
          <a:lstStyle/>
          <a:p>
            <a:r>
              <a:rPr lang="en-US" dirty="0" smtClean="0"/>
              <a:t> </a:t>
            </a:r>
          </a:p>
        </p:txBody>
      </p:sp>
    </p:spTree>
    <p:extLst>
      <p:ext uri="{BB962C8B-B14F-4D97-AF65-F5344CB8AC3E}">
        <p14:creationId xmlns:p14="http://schemas.microsoft.com/office/powerpoint/2010/main" val="164075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quantmod</a:t>
            </a:r>
            <a:r>
              <a:rPr lang="en-US" dirty="0"/>
              <a:t> with Close &amp; Adjusted Price</a:t>
            </a:r>
            <a:br>
              <a:rPr lang="en-US" dirty="0"/>
            </a:br>
            <a:r>
              <a:rPr lang="en-US" sz="2400" dirty="0" smtClean="0"/>
              <a:t>(Google’s Close adjusted for Splits but not Dividends)</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217" y="1294473"/>
            <a:ext cx="4642783" cy="463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4472"/>
            <a:ext cx="4642783" cy="463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87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quantmod</a:t>
            </a:r>
            <a:r>
              <a:rPr lang="en-US" dirty="0"/>
              <a:t> with Close </a:t>
            </a:r>
            <a:r>
              <a:rPr lang="en-US" dirty="0" smtClean="0"/>
              <a:t>&amp; Adjusted Price</a:t>
            </a:r>
            <a:br>
              <a:rPr lang="en-US" dirty="0" smtClean="0"/>
            </a:br>
            <a:r>
              <a:rPr lang="en-US" dirty="0" smtClean="0"/>
              <a:t>(R code)</a:t>
            </a:r>
            <a:endParaRPr lang="en-US" dirty="0"/>
          </a:p>
        </p:txBody>
      </p:sp>
      <p:sp>
        <p:nvSpPr>
          <p:cNvPr id="3" name="TextBox 2"/>
          <p:cNvSpPr txBox="1"/>
          <p:nvPr/>
        </p:nvSpPr>
        <p:spPr>
          <a:xfrm>
            <a:off x="465513" y="1088967"/>
            <a:ext cx="8366393" cy="4893647"/>
          </a:xfrm>
          <a:prstGeom prst="rect">
            <a:avLst/>
          </a:prstGeom>
          <a:noFill/>
        </p:spPr>
        <p:txBody>
          <a:bodyPr wrap="none" rtlCol="0">
            <a:spAutoFit/>
          </a:bodyPr>
          <a:lstStyle/>
          <a:p>
            <a:r>
              <a:rPr lang="en-US" sz="1200" dirty="0" err="1">
                <a:latin typeface="Courier New" panose="02070309020205020404" pitchFamily="49" charset="0"/>
                <a:cs typeface="Courier New" panose="02070309020205020404" pitchFamily="49" charset="0"/>
              </a:rPr>
              <a:t>getSymbolAdj</a:t>
            </a:r>
            <a:r>
              <a:rPr lang="en-US" sz="1200" dirty="0">
                <a:latin typeface="Courier New" panose="02070309020205020404" pitchFamily="49" charset="0"/>
                <a:cs typeface="Courier New" panose="02070309020205020404" pitchFamily="49" charset="0"/>
              </a:rPr>
              <a:t> &lt;- function(</a:t>
            </a:r>
            <a:r>
              <a:rPr lang="en-US" sz="1200" dirty="0" err="1">
                <a:latin typeface="Courier New" panose="02070309020205020404" pitchFamily="49" charset="0"/>
                <a:cs typeface="Courier New" panose="02070309020205020404" pitchFamily="49" charset="0"/>
              </a:rPr>
              <a:t>sym</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Price &lt;- </a:t>
            </a:r>
            <a:r>
              <a:rPr lang="en-US" sz="1200" dirty="0" err="1">
                <a:latin typeface="Courier New" panose="02070309020205020404" pitchFamily="49" charset="0"/>
                <a:cs typeface="Courier New" panose="02070309020205020404" pitchFamily="49" charset="0"/>
              </a:rPr>
              <a:t>sym</a:t>
            </a:r>
            <a:r>
              <a:rPr lang="en-US" sz="1200" dirty="0">
                <a:latin typeface="Courier New" panose="02070309020205020404" pitchFamily="49" charset="0"/>
                <a:cs typeface="Courier New" panose="02070309020205020404" pitchFamily="49" charset="0"/>
              </a:rPr>
              <a:t>[,6] # 4=Close, 6=Adjusted</a:t>
            </a:r>
          </a:p>
          <a:p>
            <a:r>
              <a:rPr lang="en-US" sz="1200" dirty="0">
                <a:latin typeface="Courier New" panose="02070309020205020404" pitchFamily="49" charset="0"/>
                <a:cs typeface="Courier New" panose="02070309020205020404" pitchFamily="49" charset="0"/>
              </a:rPr>
              <a:t>  Price1 &lt;- </a:t>
            </a:r>
            <a:r>
              <a:rPr lang="en-US" sz="1200" dirty="0" err="1">
                <a:latin typeface="Courier New" panose="02070309020205020404" pitchFamily="49" charset="0"/>
                <a:cs typeface="Courier New" panose="02070309020205020404" pitchFamily="49" charset="0"/>
              </a:rPr>
              <a:t>as.numeric</a:t>
            </a:r>
            <a:r>
              <a:rPr lang="en-US" sz="1200" dirty="0">
                <a:latin typeface="Courier New" panose="02070309020205020404" pitchFamily="49" charset="0"/>
                <a:cs typeface="Courier New" panose="02070309020205020404" pitchFamily="49" charset="0"/>
              </a:rPr>
              <a:t>(Price[1])</a:t>
            </a:r>
          </a:p>
          <a:p>
            <a:r>
              <a:rPr lang="en-US" sz="1200" dirty="0">
                <a:latin typeface="Courier New" panose="02070309020205020404" pitchFamily="49" charset="0"/>
                <a:cs typeface="Courier New" panose="02070309020205020404" pitchFamily="49" charset="0"/>
              </a:rPr>
              <a:t>  return(Price/Price1)</a:t>
            </a:r>
          </a:p>
          <a:p>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library(</a:t>
            </a:r>
            <a:r>
              <a:rPr lang="en-US" sz="1200" dirty="0" err="1">
                <a:latin typeface="Courier New" panose="02070309020205020404" pitchFamily="49" charset="0"/>
                <a:cs typeface="Courier New" panose="02070309020205020404" pitchFamily="49" charset="0"/>
              </a:rPr>
              <a:t>quantmod</a:t>
            </a:r>
            <a:r>
              <a:rPr lang="en-US" sz="1200" dirty="0">
                <a:latin typeface="Courier New" panose="02070309020205020404" pitchFamily="49" charset="0"/>
                <a:cs typeface="Courier New" panose="02070309020205020404" pitchFamily="49" charset="0"/>
              </a:rPr>
              <a:t>)</a:t>
            </a:r>
          </a:p>
          <a:p>
            <a:r>
              <a:rPr lang="en-US" sz="1200" dirty="0" err="1">
                <a:latin typeface="Courier New" panose="02070309020205020404" pitchFamily="49" charset="0"/>
                <a:cs typeface="Courier New" panose="02070309020205020404" pitchFamily="49" charset="0"/>
              </a:rPr>
              <a:t>tckrs</a:t>
            </a:r>
            <a:r>
              <a:rPr lang="en-US" sz="1200" dirty="0">
                <a:latin typeface="Courier New" panose="02070309020205020404" pitchFamily="49" charset="0"/>
                <a:cs typeface="Courier New" panose="02070309020205020404" pitchFamily="49" charset="0"/>
              </a:rPr>
              <a:t> &lt;- c("SHY", "IVV", "IJR", "IYR", "EFA", "EEM")</a:t>
            </a:r>
          </a:p>
          <a:p>
            <a:r>
              <a:rPr lang="en-US" sz="1200" dirty="0" err="1">
                <a:latin typeface="Courier New" panose="02070309020205020404" pitchFamily="49" charset="0"/>
                <a:cs typeface="Courier New" panose="02070309020205020404" pitchFamily="49" charset="0"/>
              </a:rPr>
              <a:t>lgnds</a:t>
            </a:r>
            <a:r>
              <a:rPr lang="en-US" sz="1200" dirty="0">
                <a:latin typeface="Courier New" panose="02070309020205020404" pitchFamily="49" charset="0"/>
                <a:cs typeface="Courier New" panose="02070309020205020404" pitchFamily="49" charset="0"/>
              </a:rPr>
              <a:t> &lt;- c("S-T Treasury (SHY)", "S&amp;P 500 (IVV)", "S&amp;P Small-Cap (IJR)",</a:t>
            </a:r>
          </a:p>
          <a:p>
            <a:r>
              <a:rPr lang="en-US" sz="1200" dirty="0">
                <a:latin typeface="Courier New" panose="02070309020205020404" pitchFamily="49" charset="0"/>
                <a:cs typeface="Courier New" panose="02070309020205020404" pitchFamily="49" charset="0"/>
              </a:rPr>
              <a:t>  "US Real Estate (IYR)", "EAFE Foreign (EFA)", "Emerging Mkt (EEM)")</a:t>
            </a:r>
          </a:p>
          <a:p>
            <a:r>
              <a:rPr lang="en-US" sz="1200" dirty="0" err="1">
                <a:latin typeface="Courier New" panose="02070309020205020404" pitchFamily="49" charset="0"/>
                <a:cs typeface="Courier New" panose="02070309020205020404" pitchFamily="49" charset="0"/>
              </a:rPr>
              <a:t>getSymbols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tckrs</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frm</a:t>
            </a:r>
            <a:r>
              <a:rPr lang="en-US" sz="1200" dirty="0">
                <a:latin typeface="Courier New" panose="02070309020205020404" pitchFamily="49" charset="0"/>
                <a:cs typeface="Courier New" panose="02070309020205020404" pitchFamily="49" charset="0"/>
              </a:rPr>
              <a:t>="2007-01-01</a:t>
            </a:r>
            <a:r>
              <a:rPr lang="en-US" sz="1200" dirty="0" smtClean="0">
                <a:latin typeface="Courier New" panose="02070309020205020404" pitchFamily="49" charset="0"/>
                <a:cs typeface="Courier New" panose="02070309020205020404" pitchFamily="49" charset="0"/>
              </a:rPr>
              <a:t>") # can add </a:t>
            </a:r>
            <a:r>
              <a:rPr lang="en-US" sz="1200" dirty="0" err="1" smtClean="0">
                <a:latin typeface="Courier New" panose="02070309020205020404" pitchFamily="49" charset="0"/>
                <a:cs typeface="Courier New" panose="02070309020205020404" pitchFamily="49" charset="0"/>
              </a:rPr>
              <a:t>src</a:t>
            </a:r>
            <a:r>
              <a:rPr lang="en-US" sz="1200" dirty="0">
                <a:latin typeface="Courier New" panose="02070309020205020404" pitchFamily="49" charset="0"/>
                <a:cs typeface="Courier New" panose="02070309020205020404" pitchFamily="49" charset="0"/>
              </a:rPr>
              <a:t>="</a:t>
            </a:r>
            <a:r>
              <a:rPr lang="en-US" sz="1200" dirty="0" smtClean="0">
                <a:latin typeface="Courier New" panose="02070309020205020404" pitchFamily="49" charset="0"/>
                <a:cs typeface="Courier New" panose="02070309020205020404" pitchFamily="49" charset="0"/>
              </a:rPr>
              <a:t>google</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ETF1 &lt;- </a:t>
            </a:r>
            <a:r>
              <a:rPr lang="en-US" sz="1200" dirty="0" err="1">
                <a:latin typeface="Courier New" panose="02070309020205020404" pitchFamily="49" charset="0"/>
                <a:cs typeface="Courier New" panose="02070309020205020404" pitchFamily="49" charset="0"/>
              </a:rPr>
              <a:t>getSymbolAdj</a:t>
            </a:r>
            <a:r>
              <a:rPr lang="en-US" sz="1200" dirty="0">
                <a:latin typeface="Courier New" panose="02070309020205020404" pitchFamily="49" charset="0"/>
                <a:cs typeface="Courier New" panose="02070309020205020404" pitchFamily="49" charset="0"/>
              </a:rPr>
              <a:t>(SHY)</a:t>
            </a:r>
          </a:p>
          <a:p>
            <a:r>
              <a:rPr lang="en-US" sz="1200" dirty="0">
                <a:latin typeface="Courier New" panose="02070309020205020404" pitchFamily="49" charset="0"/>
                <a:cs typeface="Courier New" panose="02070309020205020404" pitchFamily="49" charset="0"/>
              </a:rPr>
              <a:t>ETF2 &lt;- </a:t>
            </a:r>
            <a:r>
              <a:rPr lang="en-US" sz="1200" dirty="0" err="1">
                <a:latin typeface="Courier New" panose="02070309020205020404" pitchFamily="49" charset="0"/>
                <a:cs typeface="Courier New" panose="02070309020205020404" pitchFamily="49" charset="0"/>
              </a:rPr>
              <a:t>getSymbolAdj</a:t>
            </a:r>
            <a:r>
              <a:rPr lang="en-US" sz="1200" dirty="0">
                <a:latin typeface="Courier New" panose="02070309020205020404" pitchFamily="49" charset="0"/>
                <a:cs typeface="Courier New" panose="02070309020205020404" pitchFamily="49" charset="0"/>
              </a:rPr>
              <a:t>(IVV)</a:t>
            </a:r>
          </a:p>
          <a:p>
            <a:r>
              <a:rPr lang="en-US" sz="1200" dirty="0">
                <a:latin typeface="Courier New" panose="02070309020205020404" pitchFamily="49" charset="0"/>
                <a:cs typeface="Courier New" panose="02070309020205020404" pitchFamily="49" charset="0"/>
              </a:rPr>
              <a:t>ETF3 &lt;- </a:t>
            </a:r>
            <a:r>
              <a:rPr lang="en-US" sz="1200" dirty="0" err="1">
                <a:latin typeface="Courier New" panose="02070309020205020404" pitchFamily="49" charset="0"/>
                <a:cs typeface="Courier New" panose="02070309020205020404" pitchFamily="49" charset="0"/>
              </a:rPr>
              <a:t>getSymbolAdj</a:t>
            </a:r>
            <a:r>
              <a:rPr lang="en-US" sz="1200" dirty="0">
                <a:latin typeface="Courier New" panose="02070309020205020404" pitchFamily="49" charset="0"/>
                <a:cs typeface="Courier New" panose="02070309020205020404" pitchFamily="49" charset="0"/>
              </a:rPr>
              <a:t>(IJR)</a:t>
            </a:r>
          </a:p>
          <a:p>
            <a:r>
              <a:rPr lang="en-US" sz="1200" dirty="0">
                <a:latin typeface="Courier New" panose="02070309020205020404" pitchFamily="49" charset="0"/>
                <a:cs typeface="Courier New" panose="02070309020205020404" pitchFamily="49" charset="0"/>
              </a:rPr>
              <a:t>ETF4 &lt;- </a:t>
            </a:r>
            <a:r>
              <a:rPr lang="en-US" sz="1200" dirty="0" err="1">
                <a:latin typeface="Courier New" panose="02070309020205020404" pitchFamily="49" charset="0"/>
                <a:cs typeface="Courier New" panose="02070309020205020404" pitchFamily="49" charset="0"/>
              </a:rPr>
              <a:t>getSymbolAdj</a:t>
            </a:r>
            <a:r>
              <a:rPr lang="en-US" sz="1200" dirty="0">
                <a:latin typeface="Courier New" panose="02070309020205020404" pitchFamily="49" charset="0"/>
                <a:cs typeface="Courier New" panose="02070309020205020404" pitchFamily="49" charset="0"/>
              </a:rPr>
              <a:t>(IYR)</a:t>
            </a:r>
          </a:p>
          <a:p>
            <a:r>
              <a:rPr lang="en-US" sz="1200" dirty="0">
                <a:latin typeface="Courier New" panose="02070309020205020404" pitchFamily="49" charset="0"/>
                <a:cs typeface="Courier New" panose="02070309020205020404" pitchFamily="49" charset="0"/>
              </a:rPr>
              <a:t>ETF5 &lt;- </a:t>
            </a:r>
            <a:r>
              <a:rPr lang="en-US" sz="1200" dirty="0" err="1">
                <a:latin typeface="Courier New" panose="02070309020205020404" pitchFamily="49" charset="0"/>
                <a:cs typeface="Courier New" panose="02070309020205020404" pitchFamily="49" charset="0"/>
              </a:rPr>
              <a:t>getSymbolAdj</a:t>
            </a:r>
            <a:r>
              <a:rPr lang="en-US" sz="1200" dirty="0">
                <a:latin typeface="Courier New" panose="02070309020205020404" pitchFamily="49" charset="0"/>
                <a:cs typeface="Courier New" panose="02070309020205020404" pitchFamily="49" charset="0"/>
              </a:rPr>
              <a:t>(EFA)</a:t>
            </a:r>
          </a:p>
          <a:p>
            <a:r>
              <a:rPr lang="en-US" sz="1200" dirty="0">
                <a:latin typeface="Courier New" panose="02070309020205020404" pitchFamily="49" charset="0"/>
                <a:cs typeface="Courier New" panose="02070309020205020404" pitchFamily="49" charset="0"/>
              </a:rPr>
              <a:t>ETF6 &lt;- </a:t>
            </a:r>
            <a:r>
              <a:rPr lang="en-US" sz="1200" dirty="0" err="1">
                <a:latin typeface="Courier New" panose="02070309020205020404" pitchFamily="49" charset="0"/>
                <a:cs typeface="Courier New" panose="02070309020205020404" pitchFamily="49" charset="0"/>
              </a:rPr>
              <a:t>getSymbolAdj</a:t>
            </a:r>
            <a:r>
              <a:rPr lang="en-US" sz="1200" dirty="0">
                <a:latin typeface="Courier New" panose="02070309020205020404" pitchFamily="49" charset="0"/>
                <a:cs typeface="Courier New" panose="02070309020205020404" pitchFamily="49" charset="0"/>
              </a:rPr>
              <a:t>(EEM)</a:t>
            </a:r>
          </a:p>
          <a:p>
            <a:r>
              <a:rPr lang="en-US" sz="1200" dirty="0">
                <a:latin typeface="Courier New" panose="02070309020205020404" pitchFamily="49" charset="0"/>
                <a:cs typeface="Courier New" panose="02070309020205020404" pitchFamily="49" charset="0"/>
              </a:rPr>
              <a:t>basket &lt;- </a:t>
            </a:r>
            <a:r>
              <a:rPr lang="en-US" sz="1200" dirty="0" err="1">
                <a:latin typeface="Courier New" panose="02070309020205020404" pitchFamily="49" charset="0"/>
                <a:cs typeface="Courier New" panose="02070309020205020404" pitchFamily="49" charset="0"/>
              </a:rPr>
              <a:t>cbind</a:t>
            </a:r>
            <a:r>
              <a:rPr lang="en-US" sz="1200" dirty="0">
                <a:latin typeface="Courier New" panose="02070309020205020404" pitchFamily="49" charset="0"/>
                <a:cs typeface="Courier New" panose="02070309020205020404" pitchFamily="49" charset="0"/>
              </a:rPr>
              <a:t>(ETF1, ETF2, ETF3, ETF4, ETF5, ETF6)</a:t>
            </a:r>
          </a:p>
          <a:p>
            <a:r>
              <a:rPr lang="en-US" sz="1200" dirty="0" err="1">
                <a:latin typeface="Courier New" panose="02070309020205020404" pitchFamily="49" charset="0"/>
                <a:cs typeface="Courier New" panose="02070309020205020404" pitchFamily="49" charset="0"/>
              </a:rPr>
              <a:t>zoo.basket</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as.zoo</a:t>
            </a:r>
            <a:r>
              <a:rPr lang="en-US" sz="1200" dirty="0">
                <a:latin typeface="Courier New" panose="02070309020205020404" pitchFamily="49" charset="0"/>
                <a:cs typeface="Courier New" panose="02070309020205020404" pitchFamily="49" charset="0"/>
              </a:rPr>
              <a:t>(basket)</a:t>
            </a:r>
          </a:p>
          <a:p>
            <a:r>
              <a:rPr lang="en-US" sz="1200" dirty="0">
                <a:latin typeface="Courier New" panose="02070309020205020404" pitchFamily="49" charset="0"/>
                <a:cs typeface="Courier New" panose="02070309020205020404" pitchFamily="49" charset="0"/>
              </a:rPr>
              <a:t># Set a color scheme and plot</a:t>
            </a:r>
          </a:p>
          <a:p>
            <a:r>
              <a:rPr lang="en-US" sz="1200" dirty="0">
                <a:latin typeface="Courier New" panose="02070309020205020404" pitchFamily="49" charset="0"/>
                <a:cs typeface="Courier New" panose="02070309020205020404" pitchFamily="49" charset="0"/>
              </a:rPr>
              <a:t>colors &lt;- c("black", "red", "blue", "green3", "cyan", "magenta")</a:t>
            </a:r>
          </a:p>
          <a:p>
            <a:r>
              <a:rPr lang="en-US" sz="1200" dirty="0">
                <a:latin typeface="Courier New" panose="02070309020205020404" pitchFamily="49" charset="0"/>
                <a:cs typeface="Courier New" panose="02070309020205020404" pitchFamily="49" charset="0"/>
              </a:rPr>
              <a:t>plot(x = </a:t>
            </a:r>
            <a:r>
              <a:rPr lang="en-US" sz="1200" dirty="0" err="1">
                <a:latin typeface="Courier New" panose="02070309020205020404" pitchFamily="49" charset="0"/>
                <a:cs typeface="Courier New" panose="02070309020205020404" pitchFamily="49" charset="0"/>
              </a:rPr>
              <a:t>zoo.basket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xlab</a:t>
            </a:r>
            <a:r>
              <a:rPr lang="en-US" sz="1200" dirty="0">
                <a:latin typeface="Courier New" panose="02070309020205020404" pitchFamily="49" charset="0"/>
                <a:cs typeface="Courier New" panose="02070309020205020404" pitchFamily="49" charset="0"/>
              </a:rPr>
              <a:t>="Year", </a:t>
            </a:r>
            <a:r>
              <a:rPr lang="en-US" sz="1200" dirty="0" err="1">
                <a:latin typeface="Courier New" panose="02070309020205020404" pitchFamily="49" charset="0"/>
                <a:cs typeface="Courier New" panose="02070309020205020404" pitchFamily="49" charset="0"/>
              </a:rPr>
              <a:t>ylab</a:t>
            </a:r>
            <a:r>
              <a:rPr lang="en-US" sz="1200" dirty="0">
                <a:latin typeface="Courier New" panose="02070309020205020404" pitchFamily="49" charset="0"/>
                <a:cs typeface="Courier New" panose="02070309020205020404" pitchFamily="49" charset="0"/>
              </a:rPr>
              <a:t>="Cumulative Return",</a:t>
            </a:r>
          </a:p>
          <a:p>
            <a:r>
              <a:rPr lang="en-US" sz="1200" dirty="0">
                <a:latin typeface="Courier New" panose="02070309020205020404" pitchFamily="49" charset="0"/>
                <a:cs typeface="Courier New" panose="02070309020205020404" pitchFamily="49" charset="0"/>
              </a:rPr>
              <a:t>  main="Cumulative Returns Using Adjusted", col=colors, screens=1) # 4=Close, 6=Adjusted</a:t>
            </a:r>
          </a:p>
          <a:p>
            <a:r>
              <a:rPr lang="en-US" sz="1200" dirty="0">
                <a:latin typeface="Courier New" panose="02070309020205020404" pitchFamily="49" charset="0"/>
                <a:cs typeface="Courier New" panose="02070309020205020404" pitchFamily="49" charset="0"/>
              </a:rPr>
              <a:t># Draw grid lines and set a legend in the upper left hand corner</a:t>
            </a:r>
          </a:p>
          <a:p>
            <a:r>
              <a:rPr lang="en-US" sz="1200" dirty="0">
                <a:latin typeface="Courier New" panose="02070309020205020404" pitchFamily="49" charset="0"/>
                <a:cs typeface="Courier New" panose="02070309020205020404" pitchFamily="49" charset="0"/>
              </a:rPr>
              <a:t>grid()</a:t>
            </a:r>
          </a:p>
          <a:p>
            <a:r>
              <a:rPr lang="en-US" sz="1200" dirty="0">
                <a:latin typeface="Courier New" panose="02070309020205020404" pitchFamily="49" charset="0"/>
                <a:cs typeface="Courier New" panose="02070309020205020404" pitchFamily="49" charset="0"/>
              </a:rPr>
              <a:t>legend(x="</a:t>
            </a:r>
            <a:r>
              <a:rPr lang="en-US" sz="1200" dirty="0" err="1">
                <a:latin typeface="Courier New" panose="02070309020205020404" pitchFamily="49" charset="0"/>
                <a:cs typeface="Courier New" panose="02070309020205020404" pitchFamily="49" charset="0"/>
              </a:rPr>
              <a:t>topleft</a:t>
            </a:r>
            <a:r>
              <a:rPr lang="en-US" sz="1200" dirty="0">
                <a:latin typeface="Courier New" panose="02070309020205020404" pitchFamily="49" charset="0"/>
                <a:cs typeface="Courier New" panose="02070309020205020404" pitchFamily="49" charset="0"/>
              </a:rPr>
              <a:t>", legend=</a:t>
            </a:r>
            <a:r>
              <a:rPr lang="en-US" sz="1200" dirty="0" err="1">
                <a:latin typeface="Courier New" panose="02070309020205020404" pitchFamily="49" charset="0"/>
                <a:cs typeface="Courier New" panose="02070309020205020404" pitchFamily="49" charset="0"/>
              </a:rPr>
              <a:t>lgnds</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lty</a:t>
            </a:r>
            <a:r>
              <a:rPr lang="en-US" sz="1200" dirty="0">
                <a:latin typeface="Courier New" panose="02070309020205020404" pitchFamily="49" charset="0"/>
                <a:cs typeface="Courier New" panose="02070309020205020404" pitchFamily="49" charset="0"/>
              </a:rPr>
              <a:t>=1, col=colors, </a:t>
            </a:r>
            <a:r>
              <a:rPr lang="en-US" sz="1200" dirty="0" err="1">
                <a:latin typeface="Courier New" panose="02070309020205020404" pitchFamily="49" charset="0"/>
                <a:cs typeface="Courier New" panose="02070309020205020404" pitchFamily="49" charset="0"/>
              </a:rPr>
              <a:t>cex</a:t>
            </a:r>
            <a:r>
              <a:rPr lang="en-US" sz="1200" dirty="0">
                <a:latin typeface="Courier New" panose="02070309020205020404" pitchFamily="49" charset="0"/>
                <a:cs typeface="Courier New" panose="02070309020205020404" pitchFamily="49" charset="0"/>
              </a:rPr>
              <a:t>=0.8)</a:t>
            </a:r>
          </a:p>
          <a:p>
            <a:endParaRPr lang="en-US"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2413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Chart Showing Splits </a:t>
            </a:r>
            <a:r>
              <a:rPr lang="en-US" dirty="0"/>
              <a:t>&amp; Dividends</a:t>
            </a:r>
            <a:br>
              <a:rPr lang="en-US" dirty="0"/>
            </a:br>
            <a:r>
              <a:rPr lang="en-US" sz="1600" dirty="0"/>
              <a:t>http://finance.yahoo.com/echarts?s=EEM+Interactive#symbol=EEM;range=my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6113"/>
            <a:ext cx="9100250" cy="444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548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EEM using </a:t>
            </a:r>
            <a:r>
              <a:rPr lang="en-US" dirty="0" err="1" smtClean="0"/>
              <a:t>Quantmod’s</a:t>
            </a:r>
            <a:r>
              <a:rPr lang="en-US" dirty="0" smtClean="0"/>
              <a:t> </a:t>
            </a:r>
            <a:r>
              <a:rPr lang="en-US" dirty="0" err="1" smtClean="0"/>
              <a:t>ChartSeries</a:t>
            </a:r>
            <a:r>
              <a:rPr lang="en-US" dirty="0" smtClean="0"/>
              <a:t/>
            </a:r>
            <a:br>
              <a:rPr lang="en-US" dirty="0" smtClean="0"/>
            </a:br>
            <a:r>
              <a:rPr lang="en-US" sz="1800" dirty="0" err="1"/>
              <a:t>chartSeries</a:t>
            </a:r>
            <a:r>
              <a:rPr lang="en-US" sz="1800" dirty="0"/>
              <a:t>(EEM</a:t>
            </a:r>
            <a:r>
              <a:rPr lang="en-US" sz="1800" dirty="0" smtClean="0"/>
              <a:t>, theme=</a:t>
            </a:r>
            <a:r>
              <a:rPr lang="en-US" sz="1800" dirty="0" err="1" smtClean="0"/>
              <a:t>chartTheme</a:t>
            </a:r>
            <a:r>
              <a:rPr lang="en-US" sz="1800" dirty="0"/>
              <a:t>('white'))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1103083"/>
            <a:ext cx="856297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65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EEM, LAST 4 Months with technical indicators</a:t>
            </a:r>
            <a:r>
              <a:rPr lang="en-US" sz="1800" dirty="0" smtClean="0"/>
              <a:t/>
            </a:r>
            <a:br>
              <a:rPr lang="en-US" sz="1800" dirty="0" smtClean="0"/>
            </a:br>
            <a:r>
              <a:rPr lang="en-US" sz="1800" dirty="0" err="1" smtClean="0"/>
              <a:t>chartSeries</a:t>
            </a:r>
            <a:r>
              <a:rPr lang="en-US" sz="1800" dirty="0" smtClean="0"/>
              <a:t>(EEM, subset</a:t>
            </a:r>
            <a:r>
              <a:rPr lang="en-US" sz="1800" dirty="0"/>
              <a:t>='last 4 months</a:t>
            </a:r>
            <a:r>
              <a:rPr lang="en-US" sz="1800" dirty="0" smtClean="0"/>
              <a:t>', TA=c(</a:t>
            </a:r>
            <a:r>
              <a:rPr lang="en-US" sz="1800" dirty="0" err="1" smtClean="0"/>
              <a:t>addVo</a:t>
            </a:r>
            <a:r>
              <a:rPr lang="en-US" sz="1800" dirty="0"/>
              <a:t>(),addBBands()))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1078143"/>
            <a:ext cx="856297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025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http://paulmerriman.com</a:t>
            </a:r>
            <a:r>
              <a:rPr lang="en-US" dirty="0" smtClean="0">
                <a:hlinkClick r:id="rId2"/>
              </a:rPr>
              <a:t>/</a:t>
            </a:r>
            <a:r>
              <a:rPr lang="en-US" dirty="0" smtClean="0"/>
              <a:t> (Paul Merriman website)</a:t>
            </a:r>
          </a:p>
          <a:p>
            <a:r>
              <a:rPr lang="en-US" dirty="0">
                <a:hlinkClick r:id="rId3"/>
              </a:rPr>
              <a:t>http://</a:t>
            </a:r>
            <a:r>
              <a:rPr lang="en-US" dirty="0" smtClean="0">
                <a:hlinkClick r:id="rId3"/>
              </a:rPr>
              <a:t>econdataus.com/investing/alloc.htm</a:t>
            </a:r>
            <a:r>
              <a:rPr lang="en-US" dirty="0" smtClean="0"/>
              <a:t> (other links)</a:t>
            </a:r>
          </a:p>
          <a:p>
            <a:r>
              <a:rPr lang="en-US" dirty="0">
                <a:hlinkClick r:id="rId4"/>
              </a:rPr>
              <a:t>http://</a:t>
            </a:r>
            <a:r>
              <a:rPr lang="en-US" dirty="0" smtClean="0">
                <a:hlinkClick r:id="rId4"/>
              </a:rPr>
              <a:t>econdataus.com/investing/mstar_watch.htm</a:t>
            </a:r>
            <a:r>
              <a:rPr lang="en-US" dirty="0"/>
              <a:t> </a:t>
            </a:r>
            <a:r>
              <a:rPr lang="en-US" dirty="0" smtClean="0"/>
              <a:t>(creating and monitoring watch lists </a:t>
            </a:r>
            <a:r>
              <a:rPr lang="en-US" smtClean="0"/>
              <a:t>at Morningstar.com</a:t>
            </a:r>
            <a:r>
              <a:rPr lang="en-US" dirty="0" smtClean="0"/>
              <a:t>)</a:t>
            </a:r>
          </a:p>
          <a:p>
            <a:r>
              <a:rPr lang="en-US" dirty="0">
                <a:hlinkClick r:id="rId5"/>
              </a:rPr>
              <a:t>http://www.r-project.org</a:t>
            </a:r>
            <a:r>
              <a:rPr lang="en-US" dirty="0" smtClean="0">
                <a:hlinkClick r:id="rId5"/>
              </a:rPr>
              <a:t>/</a:t>
            </a:r>
            <a:r>
              <a:rPr lang="en-US" dirty="0" smtClean="0"/>
              <a:t> (R Project for Statistical Computing)</a:t>
            </a:r>
          </a:p>
          <a:p>
            <a:endParaRPr lang="en-US" dirty="0" smtClean="0"/>
          </a:p>
        </p:txBody>
      </p:sp>
    </p:spTree>
    <p:extLst>
      <p:ext uri="{BB962C8B-B14F-4D97-AF65-F5344CB8AC3E}">
        <p14:creationId xmlns:p14="http://schemas.microsoft.com/office/powerpoint/2010/main" val="1643229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9768" y="1709928"/>
            <a:ext cx="4983480" cy="584775"/>
          </a:xfrm>
        </p:spPr>
        <p:txBody>
          <a:bodyPr/>
          <a:lstStyle/>
          <a:p>
            <a:r>
              <a:rPr lang="en-US" dirty="0" smtClean="0"/>
              <a:t>Thank You</a:t>
            </a:r>
            <a:endParaRPr lang="en-US" sz="2000" b="0" dirty="0"/>
          </a:p>
        </p:txBody>
      </p:sp>
      <p:sp>
        <p:nvSpPr>
          <p:cNvPr id="2" name="Text Placeholder 1"/>
          <p:cNvSpPr>
            <a:spLocks noGrp="1"/>
          </p:cNvSpPr>
          <p:nvPr>
            <p:ph type="body" sz="quarter" idx="1"/>
          </p:nvPr>
        </p:nvSpPr>
        <p:spPr>
          <a:xfrm>
            <a:off x="429767" y="3163824"/>
            <a:ext cx="4140645" cy="1481328"/>
          </a:xfrm>
        </p:spPr>
        <p:txBody>
          <a:bodyPr/>
          <a:lstStyle/>
          <a:p>
            <a:r>
              <a:rPr lang="en-US" dirty="0" smtClean="0"/>
              <a:t> </a:t>
            </a:r>
            <a:endParaRPr lang="en-US" dirty="0"/>
          </a:p>
        </p:txBody>
      </p:sp>
    </p:spTree>
    <p:extLst>
      <p:ext uri="{BB962C8B-B14F-4D97-AF65-F5344CB8AC3E}">
        <p14:creationId xmlns:p14="http://schemas.microsoft.com/office/powerpoint/2010/main" val="246666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Investment Vehicles</a:t>
            </a:r>
            <a:endParaRPr lang="en-US" b="0" dirty="0"/>
          </a:p>
        </p:txBody>
      </p:sp>
      <p:sp>
        <p:nvSpPr>
          <p:cNvPr id="5" name="Content Placeholder 4"/>
          <p:cNvSpPr>
            <a:spLocks noGrp="1"/>
          </p:cNvSpPr>
          <p:nvPr>
            <p:ph idx="1"/>
          </p:nvPr>
        </p:nvSpPr>
        <p:spPr>
          <a:xfrm>
            <a:off x="457200" y="1318837"/>
            <a:ext cx="8229600" cy="4802188"/>
          </a:xfrm>
        </p:spPr>
        <p:txBody>
          <a:bodyPr/>
          <a:lstStyle/>
          <a:p>
            <a:r>
              <a:rPr lang="en-US" dirty="0" smtClean="0"/>
              <a:t>Individual Stock &amp; Bonds</a:t>
            </a:r>
          </a:p>
          <a:p>
            <a:pPr lvl="1"/>
            <a:r>
              <a:rPr lang="en-US" dirty="0" smtClean="0"/>
              <a:t>Advantages: No expenses, tax-efficient</a:t>
            </a:r>
          </a:p>
          <a:p>
            <a:pPr lvl="1"/>
            <a:r>
              <a:rPr lang="en-US" dirty="0" smtClean="0"/>
              <a:t>Disadvantages: Non-diversified, require study, splits &amp; spinoffs</a:t>
            </a:r>
          </a:p>
          <a:p>
            <a:r>
              <a:rPr lang="en-US" dirty="0" smtClean="0"/>
              <a:t>Mutual Funds – first traded in 1928</a:t>
            </a:r>
          </a:p>
          <a:p>
            <a:pPr lvl="1"/>
            <a:r>
              <a:rPr lang="en-US" dirty="0" smtClean="0"/>
              <a:t>Advantages: Diversification, dividend reinvestment</a:t>
            </a:r>
          </a:p>
          <a:p>
            <a:pPr lvl="1"/>
            <a:r>
              <a:rPr lang="en-US" dirty="0" smtClean="0"/>
              <a:t>Disadvantages: Expenses &amp; charges, tax-inefficiency, end-of-day pricing</a:t>
            </a:r>
          </a:p>
          <a:p>
            <a:r>
              <a:rPr lang="en-US" dirty="0" smtClean="0"/>
              <a:t>Exchange Traded Funds (ETFs) – first traded in 1993</a:t>
            </a:r>
          </a:p>
          <a:p>
            <a:r>
              <a:rPr lang="en-US" dirty="0"/>
              <a:t>Reference</a:t>
            </a:r>
            <a:r>
              <a:rPr lang="en-US" dirty="0" smtClean="0"/>
              <a:t>:</a:t>
            </a:r>
          </a:p>
          <a:p>
            <a:pPr lvl="1"/>
            <a:r>
              <a:rPr lang="en-US" dirty="0" smtClean="0"/>
              <a:t> </a:t>
            </a:r>
            <a:r>
              <a:rPr lang="en-US" sz="1200" dirty="0">
                <a:hlinkClick r:id="rId3"/>
              </a:rPr>
              <a:t>http://arborinvestmentplanner.com/investment-vehicles-individual-stocks-bonds-mutual-funds-or-etfs</a:t>
            </a:r>
            <a:r>
              <a:rPr lang="en-US" sz="1200" dirty="0" smtClean="0">
                <a:hlinkClick r:id="rId3"/>
              </a:rPr>
              <a:t>/</a:t>
            </a:r>
            <a:endParaRPr lang="en-US" sz="1200"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189702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Exchange Traded Funds (ETFs)</a:t>
            </a:r>
            <a:endParaRPr lang="en-US" b="0" dirty="0"/>
          </a:p>
        </p:txBody>
      </p:sp>
      <p:sp>
        <p:nvSpPr>
          <p:cNvPr id="5" name="Content Placeholder 4"/>
          <p:cNvSpPr>
            <a:spLocks noGrp="1"/>
          </p:cNvSpPr>
          <p:nvPr>
            <p:ph idx="1"/>
          </p:nvPr>
        </p:nvSpPr>
        <p:spPr/>
        <p:txBody>
          <a:bodyPr/>
          <a:lstStyle/>
          <a:p>
            <a:r>
              <a:rPr lang="en-US" dirty="0" smtClean="0"/>
              <a:t>Advantages of ETFs</a:t>
            </a:r>
          </a:p>
          <a:p>
            <a:pPr lvl="1"/>
            <a:r>
              <a:rPr lang="en-US" dirty="0" smtClean="0"/>
              <a:t>Trading flexibility – can be bought and sold whenever markets open</a:t>
            </a:r>
          </a:p>
          <a:p>
            <a:pPr lvl="1"/>
            <a:r>
              <a:rPr lang="en-US" dirty="0" smtClean="0"/>
              <a:t>Diversification and Risk Management</a:t>
            </a:r>
          </a:p>
          <a:p>
            <a:pPr lvl="1"/>
            <a:r>
              <a:rPr lang="en-US" dirty="0" smtClean="0"/>
              <a:t>Lower Operation Costs (Expense Ratios)</a:t>
            </a:r>
          </a:p>
          <a:p>
            <a:pPr lvl="1"/>
            <a:r>
              <a:rPr lang="en-US" dirty="0" smtClean="0"/>
              <a:t>Tax Benefits</a:t>
            </a:r>
          </a:p>
          <a:p>
            <a:r>
              <a:rPr lang="en-US" dirty="0" smtClean="0"/>
              <a:t>Disadvantages of ETFs</a:t>
            </a:r>
          </a:p>
          <a:p>
            <a:pPr lvl="1"/>
            <a:r>
              <a:rPr lang="en-US" dirty="0" smtClean="0"/>
              <a:t>Trading costs and bid and ask spread</a:t>
            </a:r>
          </a:p>
          <a:p>
            <a:pPr lvl="1"/>
            <a:r>
              <a:rPr lang="en-US" dirty="0" smtClean="0"/>
              <a:t>Tracking Error – main causes are illiquidity &amp; transaction costs</a:t>
            </a:r>
          </a:p>
          <a:p>
            <a:pPr lvl="1"/>
            <a:r>
              <a:rPr lang="en-US" dirty="0" smtClean="0"/>
              <a:t>Complexity &amp; Settlement Dates</a:t>
            </a:r>
          </a:p>
          <a:p>
            <a:r>
              <a:rPr lang="en-US" dirty="0" smtClean="0"/>
              <a:t>References</a:t>
            </a:r>
          </a:p>
          <a:p>
            <a:pPr lvl="1"/>
            <a:r>
              <a:rPr lang="en-US" sz="1600" dirty="0" smtClean="0">
                <a:hlinkClick r:id="rId3"/>
              </a:rPr>
              <a:t>https</a:t>
            </a:r>
            <a:r>
              <a:rPr lang="en-US" sz="1600" dirty="0">
                <a:hlinkClick r:id="rId3"/>
              </a:rPr>
              <a:t>://</a:t>
            </a:r>
            <a:r>
              <a:rPr lang="en-US" sz="1600" dirty="0" smtClean="0">
                <a:hlinkClick r:id="rId3"/>
              </a:rPr>
              <a:t>www.fidelity.com/learning-center/investment-products/etf/benefits-of-etfs</a:t>
            </a:r>
            <a:endParaRPr lang="en-US" sz="1600" dirty="0" smtClean="0"/>
          </a:p>
          <a:p>
            <a:pPr lvl="1"/>
            <a:r>
              <a:rPr lang="en-US" sz="1600" dirty="0">
                <a:hlinkClick r:id="rId4"/>
              </a:rPr>
              <a:t>https://</a:t>
            </a:r>
            <a:r>
              <a:rPr lang="en-US" sz="1600" dirty="0" smtClean="0">
                <a:hlinkClick r:id="rId4"/>
              </a:rPr>
              <a:t>www.fidelity.com/learning-center/investment-products/etf/drawbacks-of-etfs</a:t>
            </a:r>
            <a:endParaRPr lang="en-US" sz="1600" dirty="0" smtClean="0"/>
          </a:p>
          <a:p>
            <a:pPr lvl="1"/>
            <a:endParaRPr lang="en-US" sz="1600" dirty="0"/>
          </a:p>
          <a:p>
            <a:endParaRPr lang="en-US" dirty="0" smtClean="0"/>
          </a:p>
          <a:p>
            <a:pPr marL="0" indent="0">
              <a:buNone/>
            </a:pPr>
            <a:endParaRPr lang="en-US" dirty="0"/>
          </a:p>
        </p:txBody>
      </p:sp>
    </p:spTree>
    <p:extLst>
      <p:ext uri="{BB962C8B-B14F-4D97-AF65-F5344CB8AC3E}">
        <p14:creationId xmlns:p14="http://schemas.microsoft.com/office/powerpoint/2010/main" val="3905715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Asset Allocation Models</a:t>
            </a:r>
            <a:endParaRPr lang="en-US" b="0" dirty="0"/>
          </a:p>
        </p:txBody>
      </p:sp>
      <p:sp>
        <p:nvSpPr>
          <p:cNvPr id="5" name="Content Placeholder 4"/>
          <p:cNvSpPr>
            <a:spLocks noGrp="1"/>
          </p:cNvSpPr>
          <p:nvPr>
            <p:ph idx="1"/>
          </p:nvPr>
        </p:nvSpPr>
        <p:spPr/>
        <p:txBody>
          <a:bodyPr/>
          <a:lstStyle/>
          <a:p>
            <a:r>
              <a:rPr lang="en-US" dirty="0" smtClean="0"/>
              <a:t>References</a:t>
            </a:r>
          </a:p>
          <a:p>
            <a:pPr lvl="1"/>
            <a:r>
              <a:rPr lang="en-US" dirty="0">
                <a:hlinkClick r:id="rId3"/>
              </a:rPr>
              <a:t>http://</a:t>
            </a:r>
            <a:r>
              <a:rPr lang="en-US" dirty="0" smtClean="0">
                <a:hlinkClick r:id="rId3"/>
              </a:rPr>
              <a:t>www.aaii.com/asset-allocation?adv=yes</a:t>
            </a:r>
            <a:endParaRPr lang="en-US" dirty="0" smtClean="0"/>
          </a:p>
          <a:p>
            <a:pPr lvl="1"/>
            <a:r>
              <a:rPr lang="en-US" dirty="0">
                <a:hlinkClick r:id="rId4"/>
              </a:rPr>
              <a:t>http://www.investopedia.com/articles/pf/05/061505.asp</a:t>
            </a:r>
            <a:endParaRPr lang="en-US" dirty="0"/>
          </a:p>
          <a:p>
            <a:pPr lvl="1"/>
            <a:r>
              <a:rPr lang="en-US" dirty="0">
                <a:hlinkClick r:id="rId5"/>
              </a:rPr>
              <a:t>https://</a:t>
            </a:r>
            <a:r>
              <a:rPr lang="en-US" dirty="0" smtClean="0">
                <a:hlinkClick r:id="rId5"/>
              </a:rPr>
              <a:t>www.fidelity.com/managed-accounts/portfolio-advisory-service/asset-allocation-benefits</a:t>
            </a:r>
            <a:endParaRPr lang="en-US" dirty="0" smtClean="0"/>
          </a:p>
          <a:p>
            <a:pPr lvl="1"/>
            <a:r>
              <a:rPr lang="en-US" dirty="0">
                <a:hlinkClick r:id="rId6"/>
              </a:rPr>
              <a:t>https://</a:t>
            </a:r>
            <a:r>
              <a:rPr lang="en-US" dirty="0" smtClean="0">
                <a:hlinkClick r:id="rId6"/>
              </a:rPr>
              <a:t>intelligent.schwab.com/public/intelligent/insights/whitepapers/asset-allocation.html</a:t>
            </a:r>
            <a:r>
              <a:rPr lang="en-US" dirty="0" smtClean="0"/>
              <a:t> (white paper)</a:t>
            </a:r>
          </a:p>
          <a:p>
            <a:pPr lvl="1"/>
            <a:r>
              <a:rPr lang="en-US" dirty="0" smtClean="0">
                <a:hlinkClick r:id="rId7"/>
              </a:rPr>
              <a:t>http</a:t>
            </a:r>
            <a:r>
              <a:rPr lang="en-US" dirty="0">
                <a:hlinkClick r:id="rId7"/>
              </a:rPr>
              <a:t>://</a:t>
            </a:r>
            <a:r>
              <a:rPr lang="en-US" dirty="0" smtClean="0">
                <a:hlinkClick r:id="rId7"/>
              </a:rPr>
              <a:t>www.vanguard.com/us/insights/saving-investing/model-portfolio-allocations</a:t>
            </a:r>
            <a:endParaRPr lang="en-US" dirty="0" smtClean="0"/>
          </a:p>
          <a:p>
            <a:pPr lvl="1"/>
            <a:r>
              <a:rPr lang="en-US" dirty="0" smtClean="0">
                <a:hlinkClick r:id="rId8"/>
              </a:rPr>
              <a:t>http</a:t>
            </a:r>
            <a:r>
              <a:rPr lang="en-US" dirty="0">
                <a:hlinkClick r:id="rId8"/>
              </a:rPr>
              <a:t>://paulmerriman.com/the-ultimate-buy-hold-strategy-2014</a:t>
            </a:r>
            <a:r>
              <a:rPr lang="en-US" dirty="0" smtClean="0">
                <a:hlinkClick r:id="rId8"/>
              </a:rPr>
              <a:t>/</a:t>
            </a:r>
            <a:endParaRPr lang="en-US" dirty="0" smtClean="0"/>
          </a:p>
          <a:p>
            <a:pPr lvl="1"/>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25067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37744"/>
            <a:ext cx="5554134" cy="822960"/>
          </a:xfrm>
        </p:spPr>
        <p:txBody>
          <a:bodyPr/>
          <a:lstStyle/>
          <a:p>
            <a:r>
              <a:rPr lang="en-US" dirty="0"/>
              <a:t>The Ultimate Buy and Hold Strategy 2014</a:t>
            </a:r>
          </a:p>
        </p:txBody>
      </p:sp>
      <p:sp>
        <p:nvSpPr>
          <p:cNvPr id="5" name="Content Placeholder 4"/>
          <p:cNvSpPr>
            <a:spLocks noGrp="1"/>
          </p:cNvSpPr>
          <p:nvPr>
            <p:ph idx="1"/>
          </p:nvPr>
        </p:nvSpPr>
        <p:spPr/>
        <p:txBody>
          <a:bodyPr/>
          <a:lstStyle/>
          <a:p>
            <a:r>
              <a:rPr lang="en-US" dirty="0" smtClean="0"/>
              <a:t> Paul Merriman’s Suggested Allocation</a:t>
            </a:r>
          </a:p>
        </p:txBody>
      </p:sp>
    </p:spTree>
    <p:extLst>
      <p:ext uri="{BB962C8B-B14F-4D97-AF65-F5344CB8AC3E}">
        <p14:creationId xmlns:p14="http://schemas.microsoft.com/office/powerpoint/2010/main" val="1459680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Ultimate Buy and Hold Strategy 2014</a:t>
            </a:r>
          </a:p>
        </p:txBody>
      </p:sp>
      <p:sp>
        <p:nvSpPr>
          <p:cNvPr id="5" name="Content Placeholder 4"/>
          <p:cNvSpPr>
            <a:spLocks noGrp="1"/>
          </p:cNvSpPr>
          <p:nvPr>
            <p:ph idx="1"/>
          </p:nvPr>
        </p:nvSpPr>
        <p:spPr/>
        <p:txBody>
          <a:bodyPr/>
          <a:lstStyle/>
          <a:p>
            <a:r>
              <a:rPr lang="en-US" dirty="0" smtClean="0"/>
              <a:t>Selected Disclaimers</a:t>
            </a:r>
          </a:p>
          <a:p>
            <a:pPr lvl="1"/>
            <a:r>
              <a:rPr lang="en-US" dirty="0" smtClean="0"/>
              <a:t>The </a:t>
            </a:r>
            <a:r>
              <a:rPr lang="en-US" dirty="0"/>
              <a:t>articles and newsletters on this web site contain data gathered from sources that are believed to be reliable. However, we can make no representations as to their accuracy or completeness</a:t>
            </a:r>
            <a:r>
              <a:rPr lang="en-US" dirty="0" smtClean="0"/>
              <a:t>.</a:t>
            </a:r>
          </a:p>
          <a:p>
            <a:pPr lvl="1"/>
            <a:r>
              <a:rPr lang="en-US" dirty="0"/>
              <a:t>Performance, as presented in charts, graphs, articles, etc. on this site, was calculated using hypothetical results. Although we have done our best to present this information fairly, hypothetical performance is still potentially misleading</a:t>
            </a:r>
            <a:r>
              <a:rPr lang="en-US" dirty="0" smtClean="0"/>
              <a:t>.</a:t>
            </a:r>
          </a:p>
          <a:p>
            <a:pPr lvl="1"/>
            <a:r>
              <a:rPr lang="en-US" dirty="0"/>
              <a:t>Past performance may not be indicative of future results.</a:t>
            </a:r>
          </a:p>
          <a:p>
            <a:pPr lvl="1"/>
            <a:r>
              <a:rPr lang="en-US" dirty="0" smtClean="0"/>
              <a:t>[The information on this website] is </a:t>
            </a:r>
            <a:r>
              <a:rPr lang="en-US" dirty="0"/>
              <a:t>not, and should not be construed, in any manner whatsoever, as the receipt of, or a substitute for advice from a investment professional</a:t>
            </a:r>
            <a:r>
              <a:rPr lang="en-US" dirty="0" smtClean="0"/>
              <a:t>.</a:t>
            </a:r>
          </a:p>
          <a:p>
            <a:pPr lvl="1"/>
            <a:r>
              <a:rPr lang="en-US" dirty="0" smtClean="0"/>
              <a:t>Reference: </a:t>
            </a:r>
            <a:r>
              <a:rPr lang="en-US" sz="1800" dirty="0">
                <a:hlinkClick r:id="rId3"/>
              </a:rPr>
              <a:t>http://paulmerriman.com/the-ultimate-buy-hold-strategy-2014/</a:t>
            </a:r>
            <a:endParaRPr lang="en-US" sz="1800" dirty="0"/>
          </a:p>
          <a:p>
            <a:pPr lvl="1"/>
            <a:endParaRPr lang="en-US" dirty="0" smtClean="0"/>
          </a:p>
          <a:p>
            <a:pPr marL="0" indent="0">
              <a:buNone/>
            </a:pPr>
            <a:endParaRPr lang="en-US" dirty="0"/>
          </a:p>
        </p:txBody>
      </p:sp>
    </p:spTree>
    <p:extLst>
      <p:ext uri="{BB962C8B-B14F-4D97-AF65-F5344CB8AC3E}">
        <p14:creationId xmlns:p14="http://schemas.microsoft.com/office/powerpoint/2010/main" val="3448929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Start with the basics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9233859"/>
              </p:ext>
            </p:extLst>
          </p:nvPr>
        </p:nvGraphicFramePr>
        <p:xfrm>
          <a:off x="66502" y="1343775"/>
          <a:ext cx="4505498" cy="889000"/>
        </p:xfrm>
        <a:graphic>
          <a:graphicData uri="http://schemas.openxmlformats.org/drawingml/2006/table">
            <a:tbl>
              <a:tblPr firstRow="1" bandRow="1">
                <a:tableStyleId>{5C22544A-7EE6-4342-B048-85BDC9FD1C3A}</a:tableStyleId>
              </a:tblPr>
              <a:tblGrid>
                <a:gridCol w="2202872"/>
                <a:gridCol w="1130531"/>
                <a:gridCol w="1172095"/>
              </a:tblGrid>
              <a:tr h="370840">
                <a:tc>
                  <a:txBody>
                    <a:bodyPr/>
                    <a:lstStyle/>
                    <a:p>
                      <a:r>
                        <a:rPr lang="en-US" sz="1400" dirty="0" smtClean="0"/>
                        <a:t>Jan</a:t>
                      </a:r>
                      <a:r>
                        <a:rPr lang="en-US" sz="1400" baseline="0" dirty="0" smtClean="0"/>
                        <a:t> 1970 – Dec 2013</a:t>
                      </a:r>
                    </a:p>
                    <a:p>
                      <a:endParaRPr lang="en-US" sz="1400" dirty="0"/>
                    </a:p>
                  </a:txBody>
                  <a:tcPr/>
                </a:tc>
                <a:tc>
                  <a:txBody>
                    <a:bodyPr/>
                    <a:lstStyle/>
                    <a:p>
                      <a:r>
                        <a:rPr lang="en-US" sz="1400" dirty="0" smtClean="0"/>
                        <a:t>Annualized</a:t>
                      </a:r>
                    </a:p>
                    <a:p>
                      <a:r>
                        <a:rPr lang="en-US" sz="1400" dirty="0" smtClean="0"/>
                        <a:t>Return</a:t>
                      </a:r>
                      <a:endParaRPr lang="en-US" sz="1400" dirty="0"/>
                    </a:p>
                  </a:txBody>
                  <a:tcPr/>
                </a:tc>
                <a:tc>
                  <a:txBody>
                    <a:bodyPr/>
                    <a:lstStyle/>
                    <a:p>
                      <a:r>
                        <a:rPr lang="en-US" sz="1400" dirty="0" smtClean="0"/>
                        <a:t>Annualized</a:t>
                      </a:r>
                    </a:p>
                    <a:p>
                      <a:r>
                        <a:rPr lang="en-US" sz="1400" dirty="0" smtClean="0"/>
                        <a:t>Std.</a:t>
                      </a:r>
                      <a:r>
                        <a:rPr lang="en-US" sz="1400" baseline="0" dirty="0" smtClean="0"/>
                        <a:t> Dev.</a:t>
                      </a:r>
                      <a:endParaRPr lang="en-US" sz="1400" dirty="0"/>
                    </a:p>
                  </a:txBody>
                  <a:tcPr/>
                </a:tc>
              </a:tr>
              <a:tr h="370840">
                <a:tc>
                  <a:txBody>
                    <a:bodyPr/>
                    <a:lstStyle/>
                    <a:p>
                      <a:r>
                        <a:rPr lang="en-US" sz="1400" dirty="0" smtClean="0"/>
                        <a:t>Step One:</a:t>
                      </a:r>
                      <a:r>
                        <a:rPr lang="en-US" sz="1400" baseline="0" dirty="0" smtClean="0"/>
                        <a:t> The basics</a:t>
                      </a:r>
                      <a:endParaRPr lang="en-US" sz="1400" dirty="0"/>
                    </a:p>
                  </a:txBody>
                  <a:tcPr/>
                </a:tc>
                <a:tc>
                  <a:txBody>
                    <a:bodyPr/>
                    <a:lstStyle/>
                    <a:p>
                      <a:r>
                        <a:rPr lang="en-US" sz="1400" dirty="0" smtClean="0"/>
                        <a:t>8.8%</a:t>
                      </a:r>
                      <a:endParaRPr lang="en-US" sz="1400" dirty="0"/>
                    </a:p>
                  </a:txBody>
                  <a:tcPr/>
                </a:tc>
                <a:tc>
                  <a:txBody>
                    <a:bodyPr/>
                    <a:lstStyle/>
                    <a:p>
                      <a:r>
                        <a:rPr lang="en-US" sz="1400" dirty="0" smtClean="0"/>
                        <a:t>11.3%</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42438357"/>
              </p:ext>
            </p:extLst>
          </p:nvPr>
        </p:nvGraphicFramePr>
        <p:xfrm>
          <a:off x="634538" y="4356332"/>
          <a:ext cx="3646516" cy="741680"/>
        </p:xfrm>
        <a:graphic>
          <a:graphicData uri="http://schemas.openxmlformats.org/drawingml/2006/table">
            <a:tbl>
              <a:tblPr firstRow="1" bandRow="1">
                <a:tableStyleId>{5C22544A-7EE6-4342-B048-85BDC9FD1C3A}</a:tableStyleId>
              </a:tblPr>
              <a:tblGrid>
                <a:gridCol w="1826029"/>
                <a:gridCol w="1820487"/>
              </a:tblGrid>
              <a:tr h="370840">
                <a:tc>
                  <a:txBody>
                    <a:bodyPr/>
                    <a:lstStyle/>
                    <a:p>
                      <a:r>
                        <a:rPr lang="en-US" sz="1400" dirty="0" smtClean="0"/>
                        <a:t>Initial</a:t>
                      </a:r>
                      <a:r>
                        <a:rPr lang="en-US" sz="1400" baseline="0" dirty="0" smtClean="0"/>
                        <a:t> (Jan 1970)</a:t>
                      </a:r>
                      <a:endParaRPr lang="en-US" sz="1400" dirty="0"/>
                    </a:p>
                  </a:txBody>
                  <a:tcPr/>
                </a:tc>
                <a:tc>
                  <a:txBody>
                    <a:bodyPr/>
                    <a:lstStyle/>
                    <a:p>
                      <a:r>
                        <a:rPr lang="en-US" sz="1400" dirty="0" smtClean="0"/>
                        <a:t>$100,000</a:t>
                      </a:r>
                      <a:endParaRPr lang="en-US" sz="1400" dirty="0"/>
                    </a:p>
                  </a:txBody>
                  <a:tcPr/>
                </a:tc>
              </a:tr>
              <a:tr h="370840">
                <a:tc>
                  <a:txBody>
                    <a:bodyPr/>
                    <a:lstStyle/>
                    <a:p>
                      <a:r>
                        <a:rPr lang="en-US" sz="1400" dirty="0" smtClean="0"/>
                        <a:t>Portfolio</a:t>
                      </a:r>
                      <a:r>
                        <a:rPr lang="en-US" sz="1400" baseline="0" dirty="0" smtClean="0"/>
                        <a:t> One</a:t>
                      </a:r>
                      <a:endParaRPr lang="en-US" sz="1400" dirty="0"/>
                    </a:p>
                  </a:txBody>
                  <a:tcPr/>
                </a:tc>
                <a:tc>
                  <a:txBody>
                    <a:bodyPr/>
                    <a:lstStyle/>
                    <a:p>
                      <a:r>
                        <a:rPr lang="en-US" sz="1400" dirty="0" smtClean="0"/>
                        <a:t>$4,069,110</a:t>
                      </a:r>
                      <a:endParaRPr lang="en-US" sz="1400" dirty="0"/>
                    </a:p>
                  </a:txBody>
                  <a:tcPr/>
                </a:tc>
              </a:tr>
            </a:tbl>
          </a:graphicData>
        </a:graphic>
      </p:graphicFrame>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063" y="1073842"/>
            <a:ext cx="4596938" cy="459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94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mdocs">
  <a:themeElements>
    <a:clrScheme name="Amdocs 2012">
      <a:dk1>
        <a:sysClr val="windowText" lastClr="000000"/>
      </a:dk1>
      <a:lt1>
        <a:srgbClr val="FFFFFF"/>
      </a:lt1>
      <a:dk2>
        <a:srgbClr val="404040"/>
      </a:dk2>
      <a:lt2>
        <a:srgbClr val="B0B1B3"/>
      </a:lt2>
      <a:accent1>
        <a:srgbClr val="EF8201"/>
      </a:accent1>
      <a:accent2>
        <a:srgbClr val="AAB300"/>
      </a:accent2>
      <a:accent3>
        <a:srgbClr val="569199"/>
      </a:accent3>
      <a:accent4>
        <a:srgbClr val="0067C6"/>
      </a:accent4>
      <a:accent5>
        <a:srgbClr val="F02233"/>
      </a:accent5>
      <a:accent6>
        <a:srgbClr val="EFAA23"/>
      </a:accent6>
      <a:hlink>
        <a:srgbClr val="569199"/>
      </a:hlink>
      <a:folHlink>
        <a:srgbClr val="EF8201"/>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amdocs_2014.potx" id="{F792F989-878B-4A68-BC6C-D3EF6C125927}" vid="{98F0D590-E605-42BA-8D45-CAEE4550E6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Amdocs</Template>
  <TotalTime>2464</TotalTime>
  <Words>1827</Words>
  <Application>Microsoft Office PowerPoint</Application>
  <PresentationFormat>On-screen Show (4:3)</PresentationFormat>
  <Paragraphs>506</Paragraphs>
  <Slides>36</Slides>
  <Notes>10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Amdocs</vt:lpstr>
      <vt:lpstr>Asset Allocation and Portfolio Management</vt:lpstr>
      <vt:lpstr>Topics Covered</vt:lpstr>
      <vt:lpstr>Asset Allocation</vt:lpstr>
      <vt:lpstr>Investment Vehicles</vt:lpstr>
      <vt:lpstr>Exchange Traded Funds (ETFs)</vt:lpstr>
      <vt:lpstr>Asset Allocation Models</vt:lpstr>
      <vt:lpstr>The Ultimate Buy and Hold Strategy 2014</vt:lpstr>
      <vt:lpstr>The Ultimate Buy and Hold Strategy 2014</vt:lpstr>
      <vt:lpstr>Step One: Start with the basics</vt:lpstr>
      <vt:lpstr>Step Two: Modify bonds to all gov’t bonds</vt:lpstr>
      <vt:lpstr>Step Three: Add real estate investment trusts</vt:lpstr>
      <vt:lpstr>Step Four: Add small-cap stocks</vt:lpstr>
      <vt:lpstr>Step Five: Add value stocks</vt:lpstr>
      <vt:lpstr>Step Six: Go global</vt:lpstr>
      <vt:lpstr>Risk and Return of Investment Steps</vt:lpstr>
      <vt:lpstr>Efficient Frontier</vt:lpstr>
      <vt:lpstr>Aggressive vs. Moderate Portfolio</vt:lpstr>
      <vt:lpstr>Moderate vs Conservative Portfolio</vt:lpstr>
      <vt:lpstr>Alternate Allocations – Fidelity Investments https://www.fidelity.com/managed-accounts/portfolio-advisory-service/asset-allocation-benefits</vt:lpstr>
      <vt:lpstr>American Association of Individual Investors (AAII) http://www.aaii.com/asset-allocation?adv=yes</vt:lpstr>
      <vt:lpstr>Schwab Tax-Deferred ETF Portfolios http://paulmerriman.com/schwab-tax-deferred-etf-portfolios/</vt:lpstr>
      <vt:lpstr>Market-Cap Index ETF Expenses http://www.schwab.com/public/schwab/investing/accounts_products/investment/etfs/schwab_etfs/market_cap_index_etfs</vt:lpstr>
      <vt:lpstr>ETFs and Taxes http://www.schwab.com/public/schwab/nn/articles/ETFs-and-Taxes-What-You-Need-to-Know</vt:lpstr>
      <vt:lpstr>Fine Tuning Your Asset Allocation 2014 http://paulmerriman.com/fine-tuning-your-asset-allocation-2014/</vt:lpstr>
      <vt:lpstr>Tools to Analyze and Monitor Portfolios</vt:lpstr>
      <vt:lpstr>Sample Portfolio in Google Finance https://www.google.com/finance?q=NYSEARCA%3ASHY%2CNYSEARCA%3AIVV%2CNYSEARCA%3AIJR%2CNYSEARCA%3AIYR%2CNYSEARCA%3AEFA%2CNYSEARCA%3AEEM&amp;ei=Gt5GVen3LsjKiwKJ54D4Dw</vt:lpstr>
      <vt:lpstr>Sample Portfolio in Morningstar http://portfolio.morningstar.com/</vt:lpstr>
      <vt:lpstr>Using R to Analyze Portfolios</vt:lpstr>
      <vt:lpstr>Using quantmod with Close &amp; Adjusted Price (Yahoo’s Close not adjusted for Splits &amp; Dividends)</vt:lpstr>
      <vt:lpstr>Using quantmod with Close &amp; Adjusted Price (Google’s Close adjusted for Splits but not Dividends)</vt:lpstr>
      <vt:lpstr>Using quantmod with Close &amp; Adjusted Price (R code)</vt:lpstr>
      <vt:lpstr>Yahoo Chart Showing Splits &amp; Dividends http://finance.yahoo.com/echarts?s=EEM+Interactive#symbol=EEM;range=my</vt:lpstr>
      <vt:lpstr>EEM using Quantmod’s ChartSeries chartSeries(EEM, theme=chartTheme('white'))</vt:lpstr>
      <vt:lpstr>EEM, LAST 4 Months with technical indicators chartSeries(EEM, subset='last 4 months', TA=c(addVo(),addBBands()))</vt:lpstr>
      <vt:lpstr>References</vt:lpstr>
      <vt:lpstr>Thank You</vt:lpstr>
    </vt:vector>
  </TitlesOfParts>
  <Company>Amdocs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Design/Development Guidelines</dc:title>
  <dc:creator>Alan Stephens</dc:creator>
  <cp:lastModifiedBy>Red</cp:lastModifiedBy>
  <cp:revision>144</cp:revision>
  <cp:lastPrinted>2011-09-21T12:59:46Z</cp:lastPrinted>
  <dcterms:created xsi:type="dcterms:W3CDTF">2014-06-02T17:43:28Z</dcterms:created>
  <dcterms:modified xsi:type="dcterms:W3CDTF">2015-06-21T20:32:02Z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1 – Confidential</vt:lpwstr>
  </property>
  <property fmtid="{D5CDD505-2E9C-101B-9397-08002B2CF9AE}" pid="3" name="Updated">
    <vt:bool>true</vt:bool>
  </property>
</Properties>
</file>